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735" r:id="rId2"/>
  </p:sldMasterIdLst>
  <p:notesMasterIdLst>
    <p:notesMasterId r:id="rId17"/>
  </p:notesMasterIdLst>
  <p:sldIdLst>
    <p:sldId id="256" r:id="rId3"/>
    <p:sldId id="265" r:id="rId4"/>
    <p:sldId id="266" r:id="rId5"/>
    <p:sldId id="257" r:id="rId6"/>
    <p:sldId id="258" r:id="rId7"/>
    <p:sldId id="259" r:id="rId8"/>
    <p:sldId id="260" r:id="rId9"/>
    <p:sldId id="261" r:id="rId10"/>
    <p:sldId id="264" r:id="rId11"/>
    <p:sldId id="262" r:id="rId12"/>
    <p:sldId id="267" r:id="rId13"/>
    <p:sldId id="269" r:id="rId14"/>
    <p:sldId id="268" r:id="rId15"/>
    <p:sldId id="263" r:id="rId16"/>
  </p:sldIdLst>
  <p:sldSz cx="9144000" cy="5143500" type="screen16x9"/>
  <p:notesSz cx="6858000" cy="9144000"/>
  <p:embeddedFontLst>
    <p:embeddedFont>
      <p:font typeface="Century Gothic" panose="020B0502020202020204" pitchFamily="34" charset="0"/>
      <p:regular r:id="rId18"/>
      <p:bold r:id="rId19"/>
      <p:italic r:id="rId20"/>
      <p:boldItalic r:id="rId21"/>
    </p:embeddedFont>
    <p:embeddedFont>
      <p:font typeface="Wingdings 3" panose="05040102010807070707" pitchFamily="18" charset="2"/>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46" y="11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rutaa Vibho" userId="ac70702b8b41383f" providerId="LiveId" clId="{9E84C291-62B7-46DD-8FB0-432FB09C0397}"/>
    <pc:docChg chg="modSld">
      <pc:chgData name="Amrutaa Vibho" userId="ac70702b8b41383f" providerId="LiveId" clId="{9E84C291-62B7-46DD-8FB0-432FB09C0397}" dt="2024-06-03T18:16:44.257" v="13" actId="121"/>
      <pc:docMkLst>
        <pc:docMk/>
      </pc:docMkLst>
      <pc:sldChg chg="addSp modSp mod">
        <pc:chgData name="Amrutaa Vibho" userId="ac70702b8b41383f" providerId="LiveId" clId="{9E84C291-62B7-46DD-8FB0-432FB09C0397}" dt="2024-06-03T18:16:44.257" v="13" actId="121"/>
        <pc:sldMkLst>
          <pc:docMk/>
          <pc:sldMk cId="2481802782" sldId="269"/>
        </pc:sldMkLst>
        <pc:spChg chg="mod">
          <ac:chgData name="Amrutaa Vibho" userId="ac70702b8b41383f" providerId="LiveId" clId="{9E84C291-62B7-46DD-8FB0-432FB09C0397}" dt="2024-06-03T18:15:52.592" v="5" actId="20577"/>
          <ac:spMkLst>
            <pc:docMk/>
            <pc:sldMk cId="2481802782" sldId="269"/>
            <ac:spMk id="3" creationId="{351103A5-903E-4644-6475-95C68309B401}"/>
          </ac:spMkLst>
        </pc:spChg>
        <pc:spChg chg="add mod">
          <ac:chgData name="Amrutaa Vibho" userId="ac70702b8b41383f" providerId="LiveId" clId="{9E84C291-62B7-46DD-8FB0-432FB09C0397}" dt="2024-06-03T18:16:44.257" v="13" actId="121"/>
          <ac:spMkLst>
            <pc:docMk/>
            <pc:sldMk cId="2481802782" sldId="269"/>
            <ac:spMk id="7" creationId="{16082F2A-B976-FE8D-0F23-D4E0D96CCD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42e3e7cd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42e3e7cd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bab3a369_1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cbab3a369_1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42e3e7cd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42e3e7cd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d4400e73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d4400e73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cb9a3abe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cb9a3abe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d9c40d9f9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d9c40d9f9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cb9a3abe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cb9a3abe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62ddfbd2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62ddfbd2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3720126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292100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3595904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9453719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6/3/2024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2395986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6/3/2024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6836955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6/3/2024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15389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6"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6/3/2024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1779159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0160745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6/3/2024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78519859"/>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8805925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p:nvPr>
        </p:nvSpPr>
        <p:spPr>
          <a:xfrm>
            <a:off x="1447800" y="2828380"/>
            <a:ext cx="5459737" cy="256631"/>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9" name="TextBox 8"/>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354984657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9031520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3950011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6/3/2024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2849698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4567994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6/3/2024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6717404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3"/>
        <p:cNvGrpSpPr/>
        <p:nvPr/>
      </p:nvGrpSpPr>
      <p:grpSpPr>
        <a:xfrm>
          <a:off x="0" y="0"/>
          <a:ext cx="0" cy="0"/>
          <a:chOff x="0" y="0"/>
          <a:chExt cx="0" cy="0"/>
        </a:xfrm>
      </p:grpSpPr>
      <p:sp>
        <p:nvSpPr>
          <p:cNvPr id="65" name="Google Shape;6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7" name="Google Shape;6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86236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sp>
        <p:nvSpPr>
          <p:cNvPr id="86" name="Google Shape;86;p21"/>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7" name="Google Shape;87;p2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 name="Google Shape;88;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89" name="Google Shape;8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33594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2" name="Google Shape;8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6244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4.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6456759"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509A250-FF31-4206-8172-F9D3106AACB1}" type="datetimeFigureOut">
              <a:rPr lang="en-US" dirty="0"/>
              <a:t>6/3/2024</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65543600"/>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1.xml"/><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25"/>
          <p:cNvSpPr txBox="1">
            <a:spLocks noGrp="1"/>
          </p:cNvSpPr>
          <p:nvPr>
            <p:ph type="ctrTitle"/>
          </p:nvPr>
        </p:nvSpPr>
        <p:spPr>
          <a:xfrm>
            <a:off x="510450" y="1458225"/>
            <a:ext cx="8123100" cy="158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700" baseline="-25000" dirty="0">
                <a:latin typeface="Courier New"/>
                <a:ea typeface="Courier New"/>
                <a:cs typeface="Courier New"/>
                <a:sym typeface="Courier New"/>
              </a:rPr>
              <a:t>Dark Matter Subhalo Interpretations Using Machine Learning: </a:t>
            </a:r>
            <a:endParaRPr sz="4700" baseline="-25000" dirty="0">
              <a:latin typeface="Courier New"/>
              <a:ea typeface="Courier New"/>
              <a:cs typeface="Courier New"/>
              <a:sym typeface="Courier New"/>
            </a:endParaRPr>
          </a:p>
          <a:p>
            <a:pPr marL="0" lvl="0" indent="0" algn="ctr" rtl="0">
              <a:spcBef>
                <a:spcPts val="0"/>
              </a:spcBef>
              <a:spcAft>
                <a:spcPts val="0"/>
              </a:spcAft>
              <a:buNone/>
            </a:pPr>
            <a:r>
              <a:rPr lang="en" sz="4700" baseline="-25000" dirty="0">
                <a:latin typeface="Courier New"/>
                <a:ea typeface="Courier New"/>
                <a:cs typeface="Courier New"/>
                <a:sym typeface="Courier New"/>
              </a:rPr>
              <a:t>The Fourth Fermi-LAT Catalog</a:t>
            </a:r>
            <a:endParaRPr sz="4700" baseline="-25000" dirty="0">
              <a:latin typeface="Courier New"/>
              <a:ea typeface="Courier New"/>
              <a:cs typeface="Courier New"/>
              <a:sym typeface="Courier New"/>
            </a:endParaRPr>
          </a:p>
          <a:p>
            <a:pPr marL="0" lvl="0" indent="0" algn="ctr" rtl="0">
              <a:spcBef>
                <a:spcPts val="0"/>
              </a:spcBef>
              <a:spcAft>
                <a:spcPts val="0"/>
              </a:spcAft>
              <a:buNone/>
            </a:pPr>
            <a:endParaRPr sz="4700" baseline="-25000" dirty="0">
              <a:latin typeface="Courier New"/>
              <a:ea typeface="Courier New"/>
              <a:cs typeface="Courier New"/>
              <a:sym typeface="Courier New"/>
            </a:endParaRPr>
          </a:p>
        </p:txBody>
      </p:sp>
      <p:cxnSp>
        <p:nvCxnSpPr>
          <p:cNvPr id="107" name="Google Shape;107;p25"/>
          <p:cNvCxnSpPr/>
          <p:nvPr/>
        </p:nvCxnSpPr>
        <p:spPr>
          <a:xfrm>
            <a:off x="615150" y="2998025"/>
            <a:ext cx="500400" cy="0"/>
          </a:xfrm>
          <a:prstGeom prst="straightConnector1">
            <a:avLst/>
          </a:prstGeom>
          <a:noFill/>
          <a:ln w="19050" cap="flat" cmpd="sng">
            <a:solidFill>
              <a:schemeClr val="lt1"/>
            </a:solidFill>
            <a:prstDash val="solid"/>
            <a:round/>
            <a:headEnd type="none" w="med" len="med"/>
            <a:tailEnd type="none" w="med" len="med"/>
          </a:ln>
        </p:spPr>
      </p:cxnSp>
      <p:sp>
        <p:nvSpPr>
          <p:cNvPr id="108" name="Google Shape;108;p25"/>
          <p:cNvSpPr txBox="1"/>
          <p:nvPr/>
        </p:nvSpPr>
        <p:spPr>
          <a:xfrm>
            <a:off x="85969" y="3883385"/>
            <a:ext cx="5408246" cy="110796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solidFill>
                  <a:srgbClr val="FFFFFF"/>
                </a:solidFill>
                <a:latin typeface="Courier New"/>
                <a:ea typeface="Courier New"/>
                <a:cs typeface="Courier New"/>
                <a:sym typeface="Courier New"/>
              </a:rPr>
              <a:t>Einstein Toolkit Conference 2024</a:t>
            </a:r>
          </a:p>
          <a:p>
            <a:pPr marL="0" lvl="0" indent="0" algn="ctr" rtl="0">
              <a:spcBef>
                <a:spcPts val="0"/>
              </a:spcBef>
              <a:spcAft>
                <a:spcPts val="0"/>
              </a:spcAft>
              <a:buNone/>
            </a:pPr>
            <a:r>
              <a:rPr lang="en-US" sz="2000" dirty="0">
                <a:solidFill>
                  <a:srgbClr val="FFFFFF"/>
                </a:solidFill>
                <a:latin typeface="Courier New"/>
                <a:ea typeface="Courier New"/>
                <a:cs typeface="Courier New"/>
                <a:sym typeface="Courier New"/>
              </a:rPr>
              <a:t>Amrutaa Vibho</a:t>
            </a:r>
          </a:p>
          <a:p>
            <a:pPr marL="0" lvl="0" indent="0" algn="ctr" rtl="0">
              <a:spcBef>
                <a:spcPts val="0"/>
              </a:spcBef>
              <a:spcAft>
                <a:spcPts val="0"/>
              </a:spcAft>
              <a:buNone/>
            </a:pPr>
            <a:r>
              <a:rPr lang="en-US" sz="2000" dirty="0">
                <a:solidFill>
                  <a:srgbClr val="FFFFFF"/>
                </a:solidFill>
                <a:latin typeface="Courier New"/>
                <a:ea typeface="Courier New"/>
                <a:cs typeface="Courier New"/>
                <a:sym typeface="Courier New"/>
              </a:rPr>
              <a:t>Norwich University</a:t>
            </a:r>
            <a:endParaRPr sz="2000" dirty="0">
              <a:solidFill>
                <a:srgbClr val="FFFFFF"/>
              </a:solidFill>
              <a:latin typeface="Courier New"/>
              <a:ea typeface="Courier New"/>
              <a:cs typeface="Courier New"/>
              <a:sym typeface="Courier New"/>
            </a:endParaRPr>
          </a:p>
        </p:txBody>
      </p:sp>
      <p:sp>
        <p:nvSpPr>
          <p:cNvPr id="109" name="Google Shape;109;p25"/>
          <p:cNvSpPr txBox="1"/>
          <p:nvPr/>
        </p:nvSpPr>
        <p:spPr>
          <a:xfrm>
            <a:off x="5890550" y="3067450"/>
            <a:ext cx="3000000" cy="1923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i="1" dirty="0">
                <a:solidFill>
                  <a:srgbClr val="FFFFFF"/>
                </a:solidFill>
                <a:latin typeface="Courier New"/>
                <a:ea typeface="Courier New"/>
                <a:cs typeface="Courier New"/>
                <a:sym typeface="Courier New"/>
              </a:rPr>
              <a:t>There exists more matter in the Universe than is observable</a:t>
            </a:r>
            <a:endParaRPr sz="1900" i="1" dirty="0">
              <a:solidFill>
                <a:srgbClr val="FFFFFF"/>
              </a:solidFill>
              <a:latin typeface="Courier New"/>
              <a:ea typeface="Courier New"/>
              <a:cs typeface="Courier New"/>
              <a:sym typeface="Courier New"/>
            </a:endParaRPr>
          </a:p>
          <a:p>
            <a:pPr marL="0" lvl="0" indent="0" algn="ctr" rtl="0">
              <a:spcBef>
                <a:spcPts val="0"/>
              </a:spcBef>
              <a:spcAft>
                <a:spcPts val="0"/>
              </a:spcAft>
              <a:buNone/>
            </a:pPr>
            <a:r>
              <a:rPr lang="en" sz="2000" i="1" dirty="0">
                <a:solidFill>
                  <a:srgbClr val="FFFFFF"/>
                </a:solidFill>
                <a:latin typeface="Courier New"/>
                <a:ea typeface="Courier New"/>
                <a:cs typeface="Courier New"/>
                <a:sym typeface="Courier New"/>
              </a:rPr>
              <a:t> </a:t>
            </a:r>
            <a:endParaRPr sz="2000" i="1" dirty="0">
              <a:solidFill>
                <a:srgbClr val="FFFFFF"/>
              </a:solidFill>
              <a:latin typeface="Courier New"/>
              <a:ea typeface="Courier New"/>
              <a:cs typeface="Courier New"/>
              <a:sym typeface="Courier New"/>
            </a:endParaRPr>
          </a:p>
          <a:p>
            <a:pPr marL="0" lvl="0" indent="0" algn="ctr" rtl="0">
              <a:spcBef>
                <a:spcPts val="0"/>
              </a:spcBef>
              <a:spcAft>
                <a:spcPts val="0"/>
              </a:spcAft>
              <a:buNone/>
            </a:pPr>
            <a:r>
              <a:rPr lang="en" sz="1700" dirty="0">
                <a:solidFill>
                  <a:srgbClr val="FFFFFF"/>
                </a:solidFill>
                <a:latin typeface="Courier New"/>
                <a:ea typeface="Courier New"/>
                <a:cs typeface="Courier New"/>
                <a:sym typeface="Courier New"/>
              </a:rPr>
              <a:t>~ Zwicky, 1933</a:t>
            </a:r>
            <a:endParaRPr sz="1700" dirty="0">
              <a:solidFill>
                <a:srgbClr val="FFFFFF"/>
              </a:solidFill>
              <a:latin typeface="Courier New"/>
              <a:ea typeface="Courier New"/>
              <a:cs typeface="Courier New"/>
              <a:sym typeface="Courier New"/>
            </a:endParaRPr>
          </a:p>
        </p:txBody>
      </p:sp>
      <p:pic>
        <p:nvPicPr>
          <p:cNvPr id="3" name="Picture 2" descr="Norwich University - Wikipedia">
            <a:extLst>
              <a:ext uri="{FF2B5EF4-FFF2-40B4-BE49-F238E27FC236}">
                <a16:creationId xmlns:a16="http://schemas.microsoft.com/office/drawing/2014/main" id="{B92945A1-1FFD-3452-E1DB-33C07FB61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84" y="115091"/>
            <a:ext cx="1166542" cy="10129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with a red and white circle&#10;&#10;Description automatically generated">
            <a:extLst>
              <a:ext uri="{FF2B5EF4-FFF2-40B4-BE49-F238E27FC236}">
                <a16:creationId xmlns:a16="http://schemas.microsoft.com/office/drawing/2014/main" id="{902DBE78-27EB-D555-3F9E-9AF47D770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5989" y="56744"/>
            <a:ext cx="1218461" cy="10129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152"/>
        <p:cNvGrpSpPr/>
        <p:nvPr/>
      </p:nvGrpSpPr>
      <p:grpSpPr>
        <a:xfrm>
          <a:off x="0" y="0"/>
          <a:ext cx="0" cy="0"/>
          <a:chOff x="0" y="0"/>
          <a:chExt cx="0" cy="0"/>
        </a:xfrm>
      </p:grpSpPr>
      <p:sp>
        <p:nvSpPr>
          <p:cNvPr id="153" name="Google Shape;153;p31"/>
          <p:cNvSpPr txBox="1">
            <a:spLocks noGrp="1"/>
          </p:cNvSpPr>
          <p:nvPr>
            <p:ph type="title"/>
          </p:nvPr>
        </p:nvSpPr>
        <p:spPr>
          <a:xfrm>
            <a:off x="5899244" y="1047263"/>
            <a:ext cx="2788870" cy="3173922"/>
          </a:xfrm>
          <a:prstGeom prst="rect">
            <a:avLst/>
          </a:prstGeom>
        </p:spPr>
        <p:txBody>
          <a:bodyPr spcFirstLastPara="1" vert="horz" lIns="91440" tIns="45720" rIns="91440" bIns="45720" rtlCol="0" anchor="b" anchorCtr="0">
            <a:normAutofit/>
          </a:bodyPr>
          <a:lstStyle/>
          <a:p>
            <a:pPr marL="0" lvl="0" indent="0" defTabSz="457200">
              <a:lnSpc>
                <a:spcPct val="90000"/>
              </a:lnSpc>
              <a:spcBef>
                <a:spcPct val="0"/>
              </a:spcBef>
              <a:spcAft>
                <a:spcPts val="0"/>
              </a:spcAft>
            </a:pPr>
            <a:endParaRPr lang="en-US" sz="1800" dirty="0"/>
          </a:p>
          <a:p>
            <a:pPr marL="0" lvl="0" indent="0" defTabSz="457200">
              <a:lnSpc>
                <a:spcPct val="90000"/>
              </a:lnSpc>
              <a:spcBef>
                <a:spcPct val="0"/>
              </a:spcBef>
              <a:spcAft>
                <a:spcPts val="0"/>
              </a:spcAft>
            </a:pPr>
            <a:r>
              <a:rPr lang="en-US" sz="1800" dirty="0"/>
              <a:t>Present work: </a:t>
            </a:r>
          </a:p>
          <a:p>
            <a:pPr marL="0" lvl="0" indent="0" defTabSz="457200">
              <a:lnSpc>
                <a:spcPct val="90000"/>
              </a:lnSpc>
              <a:spcBef>
                <a:spcPct val="0"/>
              </a:spcBef>
              <a:spcAft>
                <a:spcPts val="0"/>
              </a:spcAft>
            </a:pPr>
            <a:r>
              <a:rPr lang="en-US" sz="1800" dirty="0"/>
              <a:t>Using the Gravitational Wave Transient Catalog (GWTC) by LIGO-VIRGO-GWOSC, ascertain by comparing ML models and simulations whether Dark Matter could entirely comprise of PBHs</a:t>
            </a:r>
          </a:p>
          <a:p>
            <a:pPr marL="0" lvl="0" indent="0" defTabSz="457200">
              <a:lnSpc>
                <a:spcPct val="90000"/>
              </a:lnSpc>
              <a:spcBef>
                <a:spcPct val="0"/>
              </a:spcBef>
              <a:spcAft>
                <a:spcPts val="0"/>
              </a:spcAft>
            </a:pPr>
            <a:endParaRPr lang="en-US" sz="1800" dirty="0"/>
          </a:p>
        </p:txBody>
      </p:sp>
      <p:pic>
        <p:nvPicPr>
          <p:cNvPr id="154" name="Google Shape;154;p31"/>
          <p:cNvPicPr preferRelativeResize="0"/>
          <p:nvPr/>
        </p:nvPicPr>
        <p:blipFill rotWithShape="1">
          <a:blip r:embed="rId4"/>
          <a:srcRect r="-2" b="2194"/>
          <a:stretch/>
        </p:blipFill>
        <p:spPr>
          <a:xfrm>
            <a:off x="455886" y="457200"/>
            <a:ext cx="5209716" cy="4229098"/>
          </a:xfrm>
          <a:prstGeom prst="rect">
            <a:avLst/>
          </a:prstGeom>
          <a:noFill/>
          <a:effectLst>
            <a:outerShdw blurRad="50800" dist="38100" dir="5400000" algn="t" rotWithShape="0">
              <a:prstClr val="black">
                <a:alpha val="43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1" name="Picture 90">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92" name="Picture 91">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93" name="Oval 92">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94" name="Picture 93">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95" name="Picture 94">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6759" y="4572000"/>
            <a:ext cx="745300" cy="571500"/>
          </a:xfrm>
          <a:prstGeom prst="rect">
            <a:avLst/>
          </a:prstGeom>
        </p:spPr>
      </p:pic>
      <p:sp>
        <p:nvSpPr>
          <p:cNvPr id="96" name="Rectangle 95">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extBox 1">
            <a:extLst>
              <a:ext uri="{FF2B5EF4-FFF2-40B4-BE49-F238E27FC236}">
                <a16:creationId xmlns:a16="http://schemas.microsoft.com/office/drawing/2014/main" id="{3A23A87E-7644-8DF4-D73B-3225D8C55978}"/>
              </a:ext>
            </a:extLst>
          </p:cNvPr>
          <p:cNvSpPr txBox="1"/>
          <p:nvPr/>
        </p:nvSpPr>
        <p:spPr>
          <a:xfrm>
            <a:off x="261755" y="284829"/>
            <a:ext cx="3121169" cy="4451294"/>
          </a:xfrm>
          <a:prstGeom prst="rect">
            <a:avLst/>
          </a:prstGeom>
        </p:spPr>
        <p:txBody>
          <a:bodyPr vert="horz" lIns="91440" tIns="45720" rIns="91440" bIns="45720" rtlCol="0">
            <a:noAutofit/>
          </a:bodyPr>
          <a:lstStyle/>
          <a:p>
            <a:pPr defTabSz="457200">
              <a:spcBef>
                <a:spcPts val="1000"/>
              </a:spcBef>
              <a:buClr>
                <a:schemeClr val="accent1"/>
              </a:buClr>
              <a:buSzPct val="80000"/>
              <a:buFont typeface="Wingdings 3" charset="2"/>
              <a:buChar char=""/>
            </a:pPr>
            <a:r>
              <a:rPr lang="en-US" sz="1200" b="1" kern="1200" dirty="0">
                <a:solidFill>
                  <a:schemeClr val="tx1"/>
                </a:solidFill>
                <a:latin typeface="+mj-lt"/>
                <a:ea typeface="+mj-ea"/>
                <a:cs typeface="+mj-cs"/>
              </a:rPr>
              <a:t>Challenges: </a:t>
            </a:r>
          </a:p>
          <a:p>
            <a:pPr defTabSz="457200">
              <a:spcBef>
                <a:spcPts val="1000"/>
              </a:spcBef>
              <a:buClr>
                <a:schemeClr val="accent1"/>
              </a:buClr>
              <a:buSzPct val="80000"/>
              <a:buFont typeface="Wingdings 3" charset="2"/>
              <a:buChar char=""/>
            </a:pPr>
            <a:endParaRPr lang="en-US" sz="1200" kern="1200" dirty="0">
              <a:solidFill>
                <a:schemeClr val="tx1"/>
              </a:solidFill>
              <a:latin typeface="+mj-lt"/>
              <a:ea typeface="+mj-ea"/>
              <a:cs typeface="+mj-cs"/>
            </a:endParaRPr>
          </a:p>
          <a:p>
            <a:pPr defTabSz="457200">
              <a:spcBef>
                <a:spcPts val="1000"/>
              </a:spcBef>
              <a:buClr>
                <a:schemeClr val="accent1"/>
              </a:buClr>
              <a:buSzPct val="80000"/>
              <a:buFont typeface="Wingdings 3" charset="2"/>
              <a:buChar char=""/>
            </a:pPr>
            <a:r>
              <a:rPr lang="en-US" sz="1200" kern="1200" dirty="0">
                <a:solidFill>
                  <a:schemeClr val="tx1"/>
                </a:solidFill>
                <a:latin typeface="+mj-lt"/>
                <a:ea typeface="+mj-ea"/>
                <a:cs typeface="+mj-cs"/>
              </a:rPr>
              <a:t>Association with known sources between increment releases</a:t>
            </a:r>
          </a:p>
          <a:p>
            <a:pPr defTabSz="457200">
              <a:spcBef>
                <a:spcPts val="1000"/>
              </a:spcBef>
              <a:buClr>
                <a:schemeClr val="accent1"/>
              </a:buClr>
              <a:buSzPct val="80000"/>
              <a:buFont typeface="Wingdings 3" charset="2"/>
              <a:buChar char=""/>
            </a:pPr>
            <a:r>
              <a:rPr lang="en-US" sz="1200" kern="1200" dirty="0">
                <a:solidFill>
                  <a:schemeClr val="tx1"/>
                </a:solidFill>
                <a:latin typeface="+mj-lt"/>
                <a:ea typeface="+mj-ea"/>
                <a:cs typeface="+mj-cs"/>
              </a:rPr>
              <a:t>Investigate if possibly not self-annihilating</a:t>
            </a:r>
          </a:p>
          <a:p>
            <a:pPr defTabSz="457200">
              <a:spcBef>
                <a:spcPts val="1000"/>
              </a:spcBef>
              <a:buClr>
                <a:schemeClr val="accent1"/>
              </a:buClr>
              <a:buSzPct val="80000"/>
              <a:buFont typeface="Wingdings 3" charset="2"/>
              <a:buChar char=""/>
            </a:pPr>
            <a:endParaRPr lang="en-US" sz="1200" kern="1200" dirty="0">
              <a:solidFill>
                <a:schemeClr val="tx1"/>
              </a:solidFill>
              <a:latin typeface="+mj-lt"/>
              <a:ea typeface="+mj-ea"/>
              <a:cs typeface="+mj-cs"/>
            </a:endParaRPr>
          </a:p>
          <a:p>
            <a:pPr defTabSz="457200">
              <a:spcBef>
                <a:spcPts val="1000"/>
              </a:spcBef>
              <a:buClr>
                <a:schemeClr val="accent1"/>
              </a:buClr>
              <a:buSzPct val="80000"/>
              <a:buFont typeface="Wingdings 3" charset="2"/>
              <a:buChar char=""/>
            </a:pPr>
            <a:r>
              <a:rPr lang="en-US" sz="1200" kern="1200" dirty="0">
                <a:solidFill>
                  <a:schemeClr val="tx1"/>
                </a:solidFill>
                <a:latin typeface="+mj-lt"/>
                <a:ea typeface="+mj-ea"/>
                <a:cs typeface="+mj-cs"/>
              </a:rPr>
              <a:t> PBH?</a:t>
            </a:r>
          </a:p>
          <a:p>
            <a:pPr defTabSz="457200">
              <a:spcBef>
                <a:spcPts val="1000"/>
              </a:spcBef>
              <a:buClr>
                <a:schemeClr val="accent1"/>
              </a:buClr>
              <a:buSzPct val="80000"/>
              <a:buFont typeface="Wingdings 3" charset="2"/>
              <a:buChar char=""/>
            </a:pPr>
            <a:r>
              <a:rPr lang="en-US" sz="1200" kern="1200" dirty="0">
                <a:solidFill>
                  <a:schemeClr val="tx1"/>
                </a:solidFill>
                <a:latin typeface="+mj-lt"/>
                <a:ea typeface="+mj-ea"/>
                <a:cs typeface="+mj-cs"/>
              </a:rPr>
              <a:t>Use NR signal models for synthetic PBHs and train on GWTC data after parameter estimation</a:t>
            </a:r>
          </a:p>
          <a:p>
            <a:pPr defTabSz="457200">
              <a:spcBef>
                <a:spcPts val="1000"/>
              </a:spcBef>
              <a:buClr>
                <a:schemeClr val="accent1"/>
              </a:buClr>
              <a:buSzPct val="80000"/>
              <a:buFont typeface="Wingdings 3" charset="2"/>
              <a:buChar char=""/>
            </a:pPr>
            <a:r>
              <a:rPr lang="en-US" sz="1200" kern="1200" dirty="0">
                <a:solidFill>
                  <a:schemeClr val="tx1"/>
                </a:solidFill>
                <a:latin typeface="+mj-lt"/>
                <a:ea typeface="+mj-ea"/>
                <a:cs typeface="+mj-cs"/>
              </a:rPr>
              <a:t>Success in this could give new gravitational wave-gamma ray research for Fermi-LAT data.</a:t>
            </a:r>
          </a:p>
          <a:p>
            <a:pPr defTabSz="457200">
              <a:spcBef>
                <a:spcPts val="1000"/>
              </a:spcBef>
              <a:buClr>
                <a:schemeClr val="accent1"/>
              </a:buClr>
              <a:buSzPct val="80000"/>
            </a:pPr>
            <a:endParaRPr lang="en-US" sz="1200" kern="1200" dirty="0">
              <a:solidFill>
                <a:schemeClr val="tx1"/>
              </a:solidFill>
              <a:latin typeface="+mj-lt"/>
              <a:ea typeface="+mj-ea"/>
              <a:cs typeface="+mj-cs"/>
            </a:endParaRPr>
          </a:p>
        </p:txBody>
      </p:sp>
      <p:sp>
        <p:nvSpPr>
          <p:cNvPr id="97"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98" name="Rectangle 97">
            <a:extLst>
              <a:ext uri="{FF2B5EF4-FFF2-40B4-BE49-F238E27FC236}">
                <a16:creationId xmlns:a16="http://schemas.microsoft.com/office/drawing/2014/main" id="{4109C3C2-C0A8-4559-8462-8007573DF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0494" y="0"/>
            <a:ext cx="457382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837933" y="2067482"/>
            <a:ext cx="51435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IN"/>
          </a:p>
        </p:txBody>
      </p:sp>
      <p:sp>
        <p:nvSpPr>
          <p:cNvPr id="100" name="Rectangle 99">
            <a:extLst>
              <a:ext uri="{FF2B5EF4-FFF2-40B4-BE49-F238E27FC236}">
                <a16:creationId xmlns:a16="http://schemas.microsoft.com/office/drawing/2014/main" id="{11DF0705-615B-4CF3-A16F-8C14680D8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4" name="Picture 3">
            <a:extLst>
              <a:ext uri="{FF2B5EF4-FFF2-40B4-BE49-F238E27FC236}">
                <a16:creationId xmlns:a16="http://schemas.microsoft.com/office/drawing/2014/main" id="{D08BAE0C-1466-E1D7-AB02-97C4BC1785E7}"/>
              </a:ext>
            </a:extLst>
          </p:cNvPr>
          <p:cNvPicPr>
            <a:picLocks noChangeAspect="1"/>
          </p:cNvPicPr>
          <p:nvPr/>
        </p:nvPicPr>
        <p:blipFill>
          <a:blip r:embed="rId7"/>
          <a:stretch>
            <a:fillRect/>
          </a:stretch>
        </p:blipFill>
        <p:spPr>
          <a:xfrm>
            <a:off x="4170277" y="457298"/>
            <a:ext cx="4611446" cy="1867634"/>
          </a:xfrm>
          <a:prstGeom prst="rect">
            <a:avLst/>
          </a:prstGeom>
          <a:effectLst/>
        </p:spPr>
      </p:pic>
      <p:pic>
        <p:nvPicPr>
          <p:cNvPr id="45" name="Picture 44">
            <a:extLst>
              <a:ext uri="{FF2B5EF4-FFF2-40B4-BE49-F238E27FC236}">
                <a16:creationId xmlns:a16="http://schemas.microsoft.com/office/drawing/2014/main" id="{243514AD-3542-14FC-3A8F-03AA58189104}"/>
              </a:ext>
            </a:extLst>
          </p:cNvPr>
          <p:cNvPicPr>
            <a:picLocks noChangeAspect="1"/>
          </p:cNvPicPr>
          <p:nvPr/>
        </p:nvPicPr>
        <p:blipFill>
          <a:blip r:embed="rId8"/>
          <a:stretch>
            <a:fillRect/>
          </a:stretch>
        </p:blipFill>
        <p:spPr>
          <a:xfrm>
            <a:off x="4906307" y="2406098"/>
            <a:ext cx="3100903" cy="2451652"/>
          </a:xfrm>
          <a:prstGeom prst="rect">
            <a:avLst/>
          </a:prstGeom>
        </p:spPr>
      </p:pic>
    </p:spTree>
    <p:extLst>
      <p:ext uri="{BB962C8B-B14F-4D97-AF65-F5344CB8AC3E}">
        <p14:creationId xmlns:p14="http://schemas.microsoft.com/office/powerpoint/2010/main" val="1042093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35" name="Picture 34">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37" name="Oval 36">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39" name="Picture 38">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41" name="Picture 40">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6759" y="4572000"/>
            <a:ext cx="745300" cy="571500"/>
          </a:xfrm>
          <a:prstGeom prst="rect">
            <a:avLst/>
          </a:prstGeom>
        </p:spPr>
      </p:pic>
      <p:sp>
        <p:nvSpPr>
          <p:cNvPr id="43" name="Rectangle 42">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TextBox 2">
            <a:extLst>
              <a:ext uri="{FF2B5EF4-FFF2-40B4-BE49-F238E27FC236}">
                <a16:creationId xmlns:a16="http://schemas.microsoft.com/office/drawing/2014/main" id="{351103A5-903E-4644-6475-95C68309B401}"/>
              </a:ext>
            </a:extLst>
          </p:cNvPr>
          <p:cNvSpPr txBox="1"/>
          <p:nvPr/>
        </p:nvSpPr>
        <p:spPr>
          <a:xfrm>
            <a:off x="417946" y="969110"/>
            <a:ext cx="3124882" cy="2839064"/>
          </a:xfrm>
          <a:prstGeom prst="rect">
            <a:avLst/>
          </a:prstGeom>
        </p:spPr>
        <p:txBody>
          <a:bodyPr vert="horz" lIns="91440" tIns="45720" rIns="91440" bIns="45720" rtlCol="0">
            <a:noAutofit/>
          </a:bodyPr>
          <a:lstStyle/>
          <a:p>
            <a:pPr defTabSz="457200">
              <a:lnSpc>
                <a:spcPct val="90000"/>
              </a:lnSpc>
              <a:spcBef>
                <a:spcPts val="1000"/>
              </a:spcBef>
              <a:buClr>
                <a:schemeClr val="accent1"/>
              </a:buClr>
              <a:buSzPct val="80000"/>
              <a:buFont typeface="Wingdings 3" charset="2"/>
              <a:buChar char=""/>
            </a:pPr>
            <a:r>
              <a:rPr lang="en-US" sz="1000" kern="1200" dirty="0">
                <a:solidFill>
                  <a:schemeClr val="tx1"/>
                </a:solidFill>
                <a:effectLst/>
                <a:latin typeface="+mj-lt"/>
                <a:ea typeface="+mj-ea"/>
                <a:cs typeface="+mj-cs"/>
              </a:rPr>
              <a:t>The paper "Dark Goo: Bulk Viscosity as an Alternative to Dark Energy" </a:t>
            </a:r>
          </a:p>
          <a:p>
            <a:pPr defTabSz="457200">
              <a:lnSpc>
                <a:spcPct val="90000"/>
              </a:lnSpc>
              <a:spcBef>
                <a:spcPts val="1000"/>
              </a:spcBef>
              <a:buClr>
                <a:schemeClr val="accent1"/>
              </a:buClr>
              <a:buSzPct val="80000"/>
              <a:buFont typeface="Wingdings 3" charset="2"/>
              <a:buChar char=""/>
            </a:pPr>
            <a:r>
              <a:rPr lang="en-US" sz="1000" kern="1200" dirty="0">
                <a:solidFill>
                  <a:schemeClr val="tx1"/>
                </a:solidFill>
                <a:latin typeface="+mj-lt"/>
                <a:ea typeface="+mj-ea"/>
                <a:cs typeface="+mj-cs"/>
              </a:rPr>
              <a:t>P</a:t>
            </a:r>
            <a:r>
              <a:rPr lang="en-US" sz="1000" kern="1200" dirty="0">
                <a:solidFill>
                  <a:schemeClr val="tx1"/>
                </a:solidFill>
                <a:effectLst/>
                <a:latin typeface="+mj-lt"/>
                <a:ea typeface="+mj-ea"/>
                <a:cs typeface="+mj-cs"/>
              </a:rPr>
              <a:t>roposes that bulk viscosity in the universe could explain its current acceleration. The authors present a model incorporating self-interacting spin-zero particles that add bulk viscosity to the usual energy content. This viscosity modifies the pressure, creating an "effective" negative pressure that mimics dark energy. The model achieves dark energy behavior without fine-tuning and maintains well-behaved linear perturbations. The particles must be in local equilibrium today for these viscous effects to be significant.</a:t>
            </a:r>
          </a:p>
          <a:p>
            <a:pPr defTabSz="457200">
              <a:lnSpc>
                <a:spcPct val="90000"/>
              </a:lnSpc>
              <a:spcBef>
                <a:spcPts val="1000"/>
              </a:spcBef>
              <a:buClr>
                <a:schemeClr val="accent1"/>
              </a:buClr>
              <a:buSzPct val="80000"/>
              <a:buFont typeface="Wingdings 3" charset="2"/>
              <a:buChar char=""/>
            </a:pPr>
            <a:r>
              <a:rPr lang="en-US" sz="1000" kern="1200" dirty="0">
                <a:solidFill>
                  <a:schemeClr val="tx1"/>
                </a:solidFill>
                <a:latin typeface="+mj-lt"/>
                <a:ea typeface="+mj-ea"/>
                <a:cs typeface="+mj-cs"/>
              </a:rPr>
              <a:t>Shear viscosity is (artificially) set to zero in the Dark Goo model, but it may have some interesting consequences. In particular, it may affect perturbations in the early universe, while leaving the dark energy-like behavior due to bulk viscosity in the late universe intact. This may help in explaining the so-called “Hubble tension” between early and late measurements of the Hubble parameter</a:t>
            </a:r>
          </a:p>
        </p:txBody>
      </p:sp>
      <p:sp>
        <p:nvSpPr>
          <p:cNvPr id="45"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7" name="Rectangle 46">
            <a:extLst>
              <a:ext uri="{FF2B5EF4-FFF2-40B4-BE49-F238E27FC236}">
                <a16:creationId xmlns:a16="http://schemas.microsoft.com/office/drawing/2014/main" id="{4109C3C2-C0A8-4559-8462-8007573DF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0494" y="0"/>
            <a:ext cx="457382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837933" y="2067482"/>
            <a:ext cx="5143500" cy="1008536"/>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IN"/>
          </a:p>
        </p:txBody>
      </p:sp>
      <p:pic>
        <p:nvPicPr>
          <p:cNvPr id="5" name="Picture 4">
            <a:extLst>
              <a:ext uri="{FF2B5EF4-FFF2-40B4-BE49-F238E27FC236}">
                <a16:creationId xmlns:a16="http://schemas.microsoft.com/office/drawing/2014/main" id="{840BAE86-3088-D329-8F54-D40054291217}"/>
              </a:ext>
            </a:extLst>
          </p:cNvPr>
          <p:cNvPicPr>
            <a:picLocks noChangeAspect="1"/>
          </p:cNvPicPr>
          <p:nvPr/>
        </p:nvPicPr>
        <p:blipFill>
          <a:blip r:embed="rId7"/>
          <a:stretch>
            <a:fillRect/>
          </a:stretch>
        </p:blipFill>
        <p:spPr>
          <a:xfrm>
            <a:off x="4570494" y="1483474"/>
            <a:ext cx="4087416" cy="2176548"/>
          </a:xfrm>
          <a:prstGeom prst="rect">
            <a:avLst/>
          </a:prstGeom>
          <a:effectLst/>
        </p:spPr>
      </p:pic>
      <p:sp>
        <p:nvSpPr>
          <p:cNvPr id="51" name="Rectangle 50">
            <a:extLst>
              <a:ext uri="{FF2B5EF4-FFF2-40B4-BE49-F238E27FC236}">
                <a16:creationId xmlns:a16="http://schemas.microsoft.com/office/drawing/2014/main" id="{11DF0705-615B-4CF3-A16F-8C14680D8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7" name="TextBox 6">
            <a:extLst>
              <a:ext uri="{FF2B5EF4-FFF2-40B4-BE49-F238E27FC236}">
                <a16:creationId xmlns:a16="http://schemas.microsoft.com/office/drawing/2014/main" id="{16082F2A-B976-FE8D-0F23-D4E0D96CCD9C}"/>
              </a:ext>
            </a:extLst>
          </p:cNvPr>
          <p:cNvSpPr txBox="1"/>
          <p:nvPr/>
        </p:nvSpPr>
        <p:spPr>
          <a:xfrm>
            <a:off x="5298752" y="4572000"/>
            <a:ext cx="3763714" cy="430887"/>
          </a:xfrm>
          <a:prstGeom prst="rect">
            <a:avLst/>
          </a:prstGeom>
          <a:noFill/>
        </p:spPr>
        <p:txBody>
          <a:bodyPr wrap="square">
            <a:spAutoFit/>
          </a:bodyPr>
          <a:lstStyle/>
          <a:p>
            <a:pPr algn="r"/>
            <a:r>
              <a:rPr lang="fr-FR" sz="1100" b="0" i="0" dirty="0" err="1">
                <a:solidFill>
                  <a:srgbClr val="333333"/>
                </a:solidFill>
                <a:effectLst/>
                <a:latin typeface="Times New Roman" panose="02020603050405020304" pitchFamily="18" charset="0"/>
                <a:cs typeface="Times New Roman" panose="02020603050405020304" pitchFamily="18" charset="0"/>
              </a:rPr>
              <a:t>Jean-Sebastien</a:t>
            </a:r>
            <a:r>
              <a:rPr lang="fr-FR" sz="1100" b="0" i="0" dirty="0">
                <a:solidFill>
                  <a:srgbClr val="333333"/>
                </a:solidFill>
                <a:effectLst/>
                <a:latin typeface="Times New Roman" panose="02020603050405020304" pitchFamily="18" charset="0"/>
                <a:cs typeface="Times New Roman" panose="02020603050405020304" pitchFamily="18" charset="0"/>
              </a:rPr>
              <a:t> Gagnon and Julien </a:t>
            </a:r>
            <a:r>
              <a:rPr lang="fr-FR" sz="1100" b="0" i="0" dirty="0" err="1">
                <a:solidFill>
                  <a:srgbClr val="333333"/>
                </a:solidFill>
                <a:effectLst/>
                <a:latin typeface="Times New Roman" panose="02020603050405020304" pitchFamily="18" charset="0"/>
                <a:cs typeface="Times New Roman" panose="02020603050405020304" pitchFamily="18" charset="0"/>
              </a:rPr>
              <a:t>Lesgourgues</a:t>
            </a:r>
            <a:r>
              <a:rPr lang="fr-FR" sz="1100" b="0" i="0" dirty="0">
                <a:solidFill>
                  <a:srgbClr val="333333"/>
                </a:solidFill>
                <a:effectLst/>
                <a:latin typeface="Times New Roman" panose="02020603050405020304" pitchFamily="18" charset="0"/>
                <a:cs typeface="Times New Roman" panose="02020603050405020304" pitchFamily="18" charset="0"/>
              </a:rPr>
              <a:t> JCAP09(2011)026</a:t>
            </a:r>
            <a:endParaRPr lang="en-IN"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1802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math equations and formulas on a white background&#10;&#10;Description automatically generated">
            <a:extLst>
              <a:ext uri="{FF2B5EF4-FFF2-40B4-BE49-F238E27FC236}">
                <a16:creationId xmlns:a16="http://schemas.microsoft.com/office/drawing/2014/main" id="{CF0EA384-D1AE-2DCE-2ECC-BA68567E53EE}"/>
              </a:ext>
            </a:extLst>
          </p:cNvPr>
          <p:cNvPicPr>
            <a:picLocks noChangeAspect="1"/>
          </p:cNvPicPr>
          <p:nvPr/>
        </p:nvPicPr>
        <p:blipFill rotWithShape="1">
          <a:blip r:embed="rId2"/>
          <a:srcRect r="2224" b="2"/>
          <a:stretch/>
        </p:blipFill>
        <p:spPr>
          <a:xfrm>
            <a:off x="0" y="-1"/>
            <a:ext cx="4537710" cy="2552457"/>
          </a:xfrm>
          <a:prstGeom prst="rect">
            <a:avLst/>
          </a:prstGeom>
        </p:spPr>
      </p:pic>
      <p:pic>
        <p:nvPicPr>
          <p:cNvPr id="7" name="Picture 6">
            <a:extLst>
              <a:ext uri="{FF2B5EF4-FFF2-40B4-BE49-F238E27FC236}">
                <a16:creationId xmlns:a16="http://schemas.microsoft.com/office/drawing/2014/main" id="{7DDF672A-65C6-B55D-F224-35B5361D40E7}"/>
              </a:ext>
            </a:extLst>
          </p:cNvPr>
          <p:cNvPicPr>
            <a:picLocks noChangeAspect="1"/>
          </p:cNvPicPr>
          <p:nvPr/>
        </p:nvPicPr>
        <p:blipFill rotWithShape="1">
          <a:blip r:embed="rId3"/>
          <a:srcRect l="20181"/>
          <a:stretch/>
        </p:blipFill>
        <p:spPr>
          <a:xfrm>
            <a:off x="30826" y="2801539"/>
            <a:ext cx="4533208" cy="1973580"/>
          </a:xfrm>
          <a:prstGeom prst="rect">
            <a:avLst/>
          </a:prstGeom>
        </p:spPr>
      </p:pic>
      <p:sp>
        <p:nvSpPr>
          <p:cNvPr id="28" name="Rectangle 27">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7710" y="0"/>
            <a:ext cx="68580"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37460"/>
            <a:ext cx="4594860" cy="685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539595-9B21-72F1-CB56-618B6E4FEEA3}"/>
              </a:ext>
            </a:extLst>
          </p:cNvPr>
          <p:cNvPicPr>
            <a:picLocks noChangeAspect="1"/>
          </p:cNvPicPr>
          <p:nvPr/>
        </p:nvPicPr>
        <p:blipFill>
          <a:blip r:embed="rId4"/>
          <a:stretch>
            <a:fillRect/>
          </a:stretch>
        </p:blipFill>
        <p:spPr>
          <a:xfrm>
            <a:off x="4731025" y="960718"/>
            <a:ext cx="4070073" cy="3113605"/>
          </a:xfrm>
          <a:prstGeom prst="rect">
            <a:avLst/>
          </a:prstGeom>
        </p:spPr>
      </p:pic>
    </p:spTree>
    <p:extLst>
      <p:ext uri="{BB962C8B-B14F-4D97-AF65-F5344CB8AC3E}">
        <p14:creationId xmlns:p14="http://schemas.microsoft.com/office/powerpoint/2010/main" val="1759477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32"/>
          <p:cNvPicPr preferRelativeResize="0"/>
          <p:nvPr/>
        </p:nvPicPr>
        <p:blipFill>
          <a:blip r:embed="rId3">
            <a:alphaModFix/>
          </a:blip>
          <a:stretch>
            <a:fillRect/>
          </a:stretch>
        </p:blipFill>
        <p:spPr>
          <a:xfrm>
            <a:off x="0" y="0"/>
            <a:ext cx="4623525" cy="2760225"/>
          </a:xfrm>
          <a:prstGeom prst="rect">
            <a:avLst/>
          </a:prstGeom>
          <a:noFill/>
          <a:ln>
            <a:noFill/>
          </a:ln>
        </p:spPr>
      </p:pic>
      <p:pic>
        <p:nvPicPr>
          <p:cNvPr id="160" name="Google Shape;160;p32"/>
          <p:cNvPicPr preferRelativeResize="0"/>
          <p:nvPr/>
        </p:nvPicPr>
        <p:blipFill>
          <a:blip r:embed="rId4">
            <a:alphaModFix/>
          </a:blip>
          <a:stretch>
            <a:fillRect/>
          </a:stretch>
        </p:blipFill>
        <p:spPr>
          <a:xfrm>
            <a:off x="4623525" y="1075493"/>
            <a:ext cx="4520474" cy="4068008"/>
          </a:xfrm>
          <a:prstGeom prst="rect">
            <a:avLst/>
          </a:prstGeom>
          <a:noFill/>
          <a:ln>
            <a:noFill/>
          </a:ln>
        </p:spPr>
      </p:pic>
      <p:sp>
        <p:nvSpPr>
          <p:cNvPr id="161" name="Google Shape;161;p32"/>
          <p:cNvSpPr txBox="1"/>
          <p:nvPr/>
        </p:nvSpPr>
        <p:spPr>
          <a:xfrm>
            <a:off x="181913" y="3444567"/>
            <a:ext cx="4259700" cy="8617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300" b="1" dirty="0">
                <a:solidFill>
                  <a:schemeClr val="tx1"/>
                </a:solidFill>
                <a:latin typeface="Courier New"/>
                <a:ea typeface="Courier New"/>
                <a:cs typeface="Courier New"/>
                <a:sym typeface="Courier New"/>
              </a:rPr>
              <a:t>Thank you!</a:t>
            </a:r>
            <a:endParaRPr sz="4300" b="1" dirty="0">
              <a:solidFill>
                <a:schemeClr val="tx1"/>
              </a:solidFill>
              <a:latin typeface="Courier New"/>
              <a:ea typeface="Courier New"/>
              <a:cs typeface="Courier New"/>
              <a:sym typeface="Courier New"/>
            </a:endParaRPr>
          </a:p>
          <a:p>
            <a:pPr marL="0" lvl="0" indent="0" algn="l" rtl="0">
              <a:spcBef>
                <a:spcPts val="0"/>
              </a:spcBef>
              <a:spcAft>
                <a:spcPts val="0"/>
              </a:spcAft>
              <a:buNone/>
            </a:pPr>
            <a:endParaRPr sz="100" b="1" dirty="0">
              <a:solidFill>
                <a:schemeClr val="tx1"/>
              </a:solidFill>
              <a:latin typeface="Courier New"/>
              <a:ea typeface="Courier New"/>
              <a:cs typeface="Courier New"/>
              <a:sym typeface="Courier New"/>
            </a:endParaRPr>
          </a:p>
        </p:txBody>
      </p:sp>
      <p:sp>
        <p:nvSpPr>
          <p:cNvPr id="162" name="Google Shape;162;p32"/>
          <p:cNvSpPr txBox="1"/>
          <p:nvPr/>
        </p:nvSpPr>
        <p:spPr>
          <a:xfrm>
            <a:off x="5041525" y="90300"/>
            <a:ext cx="38745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200" b="1">
                <a:solidFill>
                  <a:schemeClr val="lt1"/>
                </a:solidFill>
                <a:latin typeface="Courier New"/>
                <a:ea typeface="Courier New"/>
                <a:cs typeface="Courier New"/>
                <a:sym typeface="Courier New"/>
              </a:rPr>
              <a:t>Ad Astra</a:t>
            </a:r>
            <a:endParaRPr sz="5200" b="1">
              <a:solidFill>
                <a:schemeClr val="lt1"/>
              </a:solidFill>
              <a:latin typeface="Courier New"/>
              <a:ea typeface="Courier New"/>
              <a:cs typeface="Courier New"/>
              <a:sym typeface="Courier Ne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EAC62C-C72E-15E6-B4BC-953E87B7B725}"/>
              </a:ext>
            </a:extLst>
          </p:cNvPr>
          <p:cNvPicPr>
            <a:picLocks noChangeAspect="1"/>
          </p:cNvPicPr>
          <p:nvPr/>
        </p:nvPicPr>
        <p:blipFill>
          <a:blip r:embed="rId2"/>
          <a:stretch>
            <a:fillRect/>
          </a:stretch>
        </p:blipFill>
        <p:spPr>
          <a:xfrm>
            <a:off x="0" y="1"/>
            <a:ext cx="6502400" cy="2889076"/>
          </a:xfrm>
          <a:prstGeom prst="rect">
            <a:avLst/>
          </a:prstGeom>
        </p:spPr>
      </p:pic>
      <p:pic>
        <p:nvPicPr>
          <p:cNvPr id="19" name="Picture 18">
            <a:extLst>
              <a:ext uri="{FF2B5EF4-FFF2-40B4-BE49-F238E27FC236}">
                <a16:creationId xmlns:a16="http://schemas.microsoft.com/office/drawing/2014/main" id="{1D90A4C8-F0B3-935E-A70A-FE12C6ED149A}"/>
              </a:ext>
            </a:extLst>
          </p:cNvPr>
          <p:cNvPicPr>
            <a:picLocks noChangeAspect="1"/>
          </p:cNvPicPr>
          <p:nvPr/>
        </p:nvPicPr>
        <p:blipFill>
          <a:blip r:embed="rId3"/>
          <a:stretch>
            <a:fillRect/>
          </a:stretch>
        </p:blipFill>
        <p:spPr>
          <a:xfrm>
            <a:off x="0" y="2813538"/>
            <a:ext cx="3493593" cy="2329962"/>
          </a:xfrm>
          <a:prstGeom prst="rect">
            <a:avLst/>
          </a:prstGeom>
        </p:spPr>
      </p:pic>
      <p:pic>
        <p:nvPicPr>
          <p:cNvPr id="21" name="Picture 20">
            <a:extLst>
              <a:ext uri="{FF2B5EF4-FFF2-40B4-BE49-F238E27FC236}">
                <a16:creationId xmlns:a16="http://schemas.microsoft.com/office/drawing/2014/main" id="{14C93971-ABA7-B415-0658-7B9B5A193717}"/>
              </a:ext>
            </a:extLst>
          </p:cNvPr>
          <p:cNvPicPr>
            <a:picLocks noChangeAspect="1"/>
          </p:cNvPicPr>
          <p:nvPr/>
        </p:nvPicPr>
        <p:blipFill rotWithShape="1">
          <a:blip r:embed="rId4"/>
          <a:srcRect l="32143" r="10"/>
          <a:stretch/>
        </p:blipFill>
        <p:spPr>
          <a:xfrm>
            <a:off x="6252307" y="0"/>
            <a:ext cx="2891693" cy="2666023"/>
          </a:xfrm>
          <a:prstGeom prst="rect">
            <a:avLst/>
          </a:prstGeom>
        </p:spPr>
      </p:pic>
      <p:pic>
        <p:nvPicPr>
          <p:cNvPr id="23" name="Picture 22">
            <a:extLst>
              <a:ext uri="{FF2B5EF4-FFF2-40B4-BE49-F238E27FC236}">
                <a16:creationId xmlns:a16="http://schemas.microsoft.com/office/drawing/2014/main" id="{21B94F1B-ABF5-E64E-1AD6-00B422ABAF25}"/>
              </a:ext>
            </a:extLst>
          </p:cNvPr>
          <p:cNvPicPr>
            <a:picLocks noChangeAspect="1"/>
          </p:cNvPicPr>
          <p:nvPr/>
        </p:nvPicPr>
        <p:blipFill>
          <a:blip r:embed="rId5"/>
          <a:stretch>
            <a:fillRect/>
          </a:stretch>
        </p:blipFill>
        <p:spPr>
          <a:xfrm>
            <a:off x="3493593" y="2254423"/>
            <a:ext cx="3923316" cy="2889076"/>
          </a:xfrm>
          <a:prstGeom prst="rect">
            <a:avLst/>
          </a:prstGeom>
        </p:spPr>
      </p:pic>
      <p:pic>
        <p:nvPicPr>
          <p:cNvPr id="29" name="Picture 28">
            <a:extLst>
              <a:ext uri="{FF2B5EF4-FFF2-40B4-BE49-F238E27FC236}">
                <a16:creationId xmlns:a16="http://schemas.microsoft.com/office/drawing/2014/main" id="{863D3311-B018-23F8-284C-667E8D6DC91A}"/>
              </a:ext>
            </a:extLst>
          </p:cNvPr>
          <p:cNvPicPr>
            <a:picLocks noChangeAspect="1"/>
          </p:cNvPicPr>
          <p:nvPr/>
        </p:nvPicPr>
        <p:blipFill>
          <a:blip r:embed="rId6"/>
          <a:stretch>
            <a:fillRect/>
          </a:stretch>
        </p:blipFill>
        <p:spPr>
          <a:xfrm>
            <a:off x="7416909" y="2352039"/>
            <a:ext cx="1727091" cy="2791460"/>
          </a:xfrm>
          <a:prstGeom prst="rect">
            <a:avLst/>
          </a:prstGeom>
        </p:spPr>
      </p:pic>
    </p:spTree>
    <p:extLst>
      <p:ext uri="{BB962C8B-B14F-4D97-AF65-F5344CB8AC3E}">
        <p14:creationId xmlns:p14="http://schemas.microsoft.com/office/powerpoint/2010/main" val="3246799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52CF15B-B62D-425C-826D-EDECC5BA3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3299DF8-AE9C-4FAD-9FFA-8EF6DD8EC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482601"/>
            <a:ext cx="8178800" cy="41782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988BDCF-FA66-4854-A037-4AC6C70E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web page&#10;&#10;Description automatically generated">
            <a:extLst>
              <a:ext uri="{FF2B5EF4-FFF2-40B4-BE49-F238E27FC236}">
                <a16:creationId xmlns:a16="http://schemas.microsoft.com/office/drawing/2014/main" id="{5CBFBF12-D480-EBFE-74A6-D7EFC3011522}"/>
              </a:ext>
            </a:extLst>
          </p:cNvPr>
          <p:cNvPicPr>
            <a:picLocks noChangeAspect="1"/>
          </p:cNvPicPr>
          <p:nvPr/>
        </p:nvPicPr>
        <p:blipFill rotWithShape="1">
          <a:blip r:embed="rId3"/>
          <a:srcRect r="-1" b="11283"/>
          <a:stretch/>
        </p:blipFill>
        <p:spPr>
          <a:xfrm>
            <a:off x="1488540" y="1288787"/>
            <a:ext cx="3023133" cy="2561315"/>
          </a:xfrm>
          <a:prstGeom prst="rect">
            <a:avLst/>
          </a:prstGeom>
        </p:spPr>
      </p:pic>
      <p:sp>
        <p:nvSpPr>
          <p:cNvPr id="21" name="Rectangle 20">
            <a:extLst>
              <a:ext uri="{FF2B5EF4-FFF2-40B4-BE49-F238E27FC236}">
                <a16:creationId xmlns:a16="http://schemas.microsoft.com/office/drawing/2014/main" id="{F54F5317-715A-4856-908F-8B232EB6D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3" name="Picture 2" descr="A screenshot of a website&#10;&#10;Description automatically generated">
            <a:extLst>
              <a:ext uri="{FF2B5EF4-FFF2-40B4-BE49-F238E27FC236}">
                <a16:creationId xmlns:a16="http://schemas.microsoft.com/office/drawing/2014/main" id="{0D18E140-2028-3CA4-8459-9ACCB273EF2D}"/>
              </a:ext>
            </a:extLst>
          </p:cNvPr>
          <p:cNvPicPr>
            <a:picLocks noChangeAspect="1"/>
          </p:cNvPicPr>
          <p:nvPr/>
        </p:nvPicPr>
        <p:blipFill rotWithShape="1">
          <a:blip r:embed="rId4"/>
          <a:srcRect r="56298" b="2"/>
          <a:stretch/>
        </p:blipFill>
        <p:spPr>
          <a:xfrm>
            <a:off x="4901652" y="857250"/>
            <a:ext cx="2484481" cy="3453600"/>
          </a:xfrm>
          <a:prstGeom prst="rect">
            <a:avLst/>
          </a:prstGeom>
        </p:spPr>
      </p:pic>
    </p:spTree>
    <p:extLst>
      <p:ext uri="{BB962C8B-B14F-4D97-AF65-F5344CB8AC3E}">
        <p14:creationId xmlns:p14="http://schemas.microsoft.com/office/powerpoint/2010/main" val="118852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540425" y="127625"/>
            <a:ext cx="4259700" cy="30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100" b="1">
                <a:latin typeface="Courier New"/>
                <a:ea typeface="Courier New"/>
                <a:cs typeface="Courier New"/>
                <a:sym typeface="Courier New"/>
              </a:rPr>
              <a:t>Why Dark Matter </a:t>
            </a:r>
            <a:endParaRPr sz="3000" b="1" i="1">
              <a:latin typeface="Courier New"/>
              <a:ea typeface="Courier New"/>
              <a:cs typeface="Courier New"/>
              <a:sym typeface="Courier New"/>
            </a:endParaRPr>
          </a:p>
          <a:p>
            <a:pPr marL="0" lvl="0" indent="0" algn="l" rtl="0">
              <a:spcBef>
                <a:spcPts val="0"/>
              </a:spcBef>
              <a:spcAft>
                <a:spcPts val="0"/>
              </a:spcAft>
              <a:buNone/>
            </a:pPr>
            <a:endParaRPr sz="3000" b="1" i="1">
              <a:latin typeface="Courier New"/>
              <a:ea typeface="Courier New"/>
              <a:cs typeface="Courier New"/>
              <a:sym typeface="Courier New"/>
            </a:endParaRPr>
          </a:p>
          <a:p>
            <a:pPr marL="0" lvl="0" indent="0" algn="l" rtl="0">
              <a:spcBef>
                <a:spcPts val="0"/>
              </a:spcBef>
              <a:spcAft>
                <a:spcPts val="0"/>
              </a:spcAft>
              <a:buNone/>
            </a:pPr>
            <a:endParaRPr sz="1400" b="1">
              <a:latin typeface="Courier New"/>
              <a:ea typeface="Courier New"/>
              <a:cs typeface="Courier New"/>
              <a:sym typeface="Courier New"/>
            </a:endParaRPr>
          </a:p>
          <a:p>
            <a:pPr marL="0" lvl="0" indent="0" algn="l" rtl="0">
              <a:spcBef>
                <a:spcPts val="0"/>
              </a:spcBef>
              <a:spcAft>
                <a:spcPts val="0"/>
              </a:spcAft>
              <a:buNone/>
            </a:pPr>
            <a:endParaRPr sz="3000" b="1" i="1">
              <a:latin typeface="Courier New"/>
              <a:ea typeface="Courier New"/>
              <a:cs typeface="Courier New"/>
              <a:sym typeface="Courier New"/>
            </a:endParaRPr>
          </a:p>
          <a:p>
            <a:pPr marL="0" lvl="0" indent="0" algn="l" rtl="0">
              <a:spcBef>
                <a:spcPts val="0"/>
              </a:spcBef>
              <a:spcAft>
                <a:spcPts val="0"/>
              </a:spcAft>
              <a:buNone/>
            </a:pPr>
            <a:endParaRPr sz="2300" b="1" i="1">
              <a:latin typeface="Courier New"/>
              <a:ea typeface="Courier New"/>
              <a:cs typeface="Courier New"/>
              <a:sym typeface="Courier New"/>
            </a:endParaRPr>
          </a:p>
        </p:txBody>
      </p:sp>
      <p:pic>
        <p:nvPicPr>
          <p:cNvPr id="115" name="Google Shape;115;p26"/>
          <p:cNvPicPr preferRelativeResize="0"/>
          <p:nvPr/>
        </p:nvPicPr>
        <p:blipFill>
          <a:blip r:embed="rId3">
            <a:alphaModFix/>
          </a:blip>
          <a:stretch>
            <a:fillRect/>
          </a:stretch>
        </p:blipFill>
        <p:spPr>
          <a:xfrm>
            <a:off x="4980850" y="0"/>
            <a:ext cx="4163139" cy="5143500"/>
          </a:xfrm>
          <a:prstGeom prst="rect">
            <a:avLst/>
          </a:prstGeom>
          <a:noFill/>
          <a:ln>
            <a:noFill/>
          </a:ln>
        </p:spPr>
      </p:pic>
      <p:sp>
        <p:nvSpPr>
          <p:cNvPr id="116" name="Google Shape;116;p26"/>
          <p:cNvSpPr txBox="1"/>
          <p:nvPr/>
        </p:nvSpPr>
        <p:spPr>
          <a:xfrm>
            <a:off x="-33987" y="746275"/>
            <a:ext cx="4868100" cy="170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50" b="1">
                <a:latin typeface="Courier New"/>
                <a:ea typeface="Courier New"/>
                <a:cs typeface="Courier New"/>
                <a:sym typeface="Courier New"/>
              </a:rPr>
              <a:t>Aim: To describe all matter interaction under one physical framework – Reconcile Electromagnetism and Gravity</a:t>
            </a:r>
            <a:endParaRPr sz="1250" b="1">
              <a:latin typeface="Courier New"/>
              <a:ea typeface="Courier New"/>
              <a:cs typeface="Courier New"/>
              <a:sym typeface="Courier New"/>
            </a:endParaRPr>
          </a:p>
          <a:p>
            <a:pPr marL="0" lvl="0" indent="0" algn="l" rtl="0">
              <a:lnSpc>
                <a:spcPct val="115000"/>
              </a:lnSpc>
              <a:spcBef>
                <a:spcPts val="0"/>
              </a:spcBef>
              <a:spcAft>
                <a:spcPts val="0"/>
              </a:spcAft>
              <a:buNone/>
            </a:pPr>
            <a:endParaRPr sz="1250" b="1">
              <a:latin typeface="Courier New"/>
              <a:ea typeface="Courier New"/>
              <a:cs typeface="Courier New"/>
              <a:sym typeface="Courier New"/>
            </a:endParaRPr>
          </a:p>
          <a:p>
            <a:pPr marL="0" lvl="0" indent="0" algn="r" rtl="0">
              <a:lnSpc>
                <a:spcPct val="115000"/>
              </a:lnSpc>
              <a:spcBef>
                <a:spcPts val="0"/>
              </a:spcBef>
              <a:spcAft>
                <a:spcPts val="0"/>
              </a:spcAft>
              <a:buNone/>
            </a:pPr>
            <a:r>
              <a:rPr lang="en" sz="1250" b="1">
                <a:latin typeface="Courier New"/>
                <a:ea typeface="Courier New"/>
                <a:cs typeface="Courier New"/>
                <a:sym typeface="Courier New"/>
              </a:rPr>
              <a:t>DM/DE could explain greater/less-than-expected Gravitational Forces. Explanation of matter interaction under the effects of Gravity</a:t>
            </a:r>
            <a:endParaRPr sz="1250" b="1">
              <a:latin typeface="Courier New"/>
              <a:ea typeface="Courier New"/>
              <a:cs typeface="Courier New"/>
              <a:sym typeface="Courier New"/>
            </a:endParaRPr>
          </a:p>
        </p:txBody>
      </p:sp>
      <p:pic>
        <p:nvPicPr>
          <p:cNvPr id="117" name="Google Shape;117;p26"/>
          <p:cNvPicPr preferRelativeResize="0"/>
          <p:nvPr/>
        </p:nvPicPr>
        <p:blipFill>
          <a:blip r:embed="rId4">
            <a:alphaModFix/>
          </a:blip>
          <a:stretch>
            <a:fillRect/>
          </a:stretch>
        </p:blipFill>
        <p:spPr>
          <a:xfrm>
            <a:off x="0" y="2450875"/>
            <a:ext cx="4980851" cy="2692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7"/>
          <p:cNvSpPr txBox="1">
            <a:spLocks noGrp="1"/>
          </p:cNvSpPr>
          <p:nvPr>
            <p:ph type="title"/>
          </p:nvPr>
        </p:nvSpPr>
        <p:spPr>
          <a:xfrm>
            <a:off x="227850" y="568375"/>
            <a:ext cx="4064400" cy="4249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Motivation</a:t>
            </a:r>
            <a:endParaRPr/>
          </a:p>
          <a:p>
            <a:pPr marL="0" lvl="0" indent="0" algn="ctr"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a:t>Challenge</a:t>
            </a:r>
            <a:endParaRPr/>
          </a:p>
        </p:txBody>
      </p:sp>
      <p:sp>
        <p:nvSpPr>
          <p:cNvPr id="123" name="Google Shape;123;p27"/>
          <p:cNvSpPr txBox="1">
            <a:spLocks noGrp="1"/>
          </p:cNvSpPr>
          <p:nvPr>
            <p:ph type="body" idx="2"/>
          </p:nvPr>
        </p:nvSpPr>
        <p:spPr>
          <a:xfrm>
            <a:off x="4741650" y="845425"/>
            <a:ext cx="43599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300"/>
              <a:t>Rotation curves of spiral galaxies, large-scale structures, and hierarchical assembly processes confirm DM hypothesis; cold DM n-body simulations predict DM population in Galactic Halo</a:t>
            </a:r>
            <a:endParaRPr sz="2300"/>
          </a:p>
          <a:p>
            <a:pPr marL="0" lvl="0" indent="0" algn="l" rtl="0">
              <a:spcBef>
                <a:spcPts val="1600"/>
              </a:spcBef>
              <a:spcAft>
                <a:spcPts val="0"/>
              </a:spcAft>
              <a:buNone/>
            </a:pPr>
            <a:endParaRPr sz="2300"/>
          </a:p>
          <a:p>
            <a:pPr marL="0" lvl="0" indent="0" algn="l" rtl="0">
              <a:spcBef>
                <a:spcPts val="1600"/>
              </a:spcBef>
              <a:spcAft>
                <a:spcPts val="1600"/>
              </a:spcAft>
              <a:buNone/>
            </a:pPr>
            <a:r>
              <a:rPr lang="en" sz="2300"/>
              <a:t>Near-null star formation; Optical Surveys can’t detect Dark Matter Subhalo candidates! </a:t>
            </a:r>
            <a:endParaRPr sz="2300"/>
          </a:p>
        </p:txBody>
      </p:sp>
      <p:pic>
        <p:nvPicPr>
          <p:cNvPr id="124" name="Google Shape;124;p27"/>
          <p:cNvPicPr preferRelativeResize="0"/>
          <p:nvPr/>
        </p:nvPicPr>
        <p:blipFill>
          <a:blip r:embed="rId3">
            <a:alphaModFix/>
          </a:blip>
          <a:stretch>
            <a:fillRect/>
          </a:stretch>
        </p:blipFill>
        <p:spPr>
          <a:xfrm>
            <a:off x="42450" y="1321550"/>
            <a:ext cx="4623875" cy="23118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8"/>
          <p:cNvSpPr txBox="1">
            <a:spLocks noGrp="1"/>
          </p:cNvSpPr>
          <p:nvPr>
            <p:ph type="title"/>
          </p:nvPr>
        </p:nvSpPr>
        <p:spPr>
          <a:xfrm>
            <a:off x="100450" y="154650"/>
            <a:ext cx="3485700" cy="166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b="1"/>
              <a:t>Hypothesis</a:t>
            </a:r>
            <a:r>
              <a:rPr lang="en" sz="2000" b="1"/>
              <a:t> </a:t>
            </a:r>
            <a:endParaRPr sz="2000" b="1"/>
          </a:p>
          <a:p>
            <a:pPr marL="0" lvl="0" indent="0" algn="l" rtl="0">
              <a:lnSpc>
                <a:spcPct val="115000"/>
              </a:lnSpc>
              <a:spcBef>
                <a:spcPts val="0"/>
              </a:spcBef>
              <a:spcAft>
                <a:spcPts val="0"/>
              </a:spcAft>
              <a:buNone/>
            </a:pPr>
            <a:r>
              <a:rPr lang="en" sz="1600" b="1">
                <a:solidFill>
                  <a:srgbClr val="000000"/>
                </a:solidFill>
                <a:latin typeface="Courier New"/>
                <a:ea typeface="Courier New"/>
                <a:cs typeface="Courier New"/>
                <a:sym typeface="Courier New"/>
              </a:rPr>
              <a:t>Spectral Qualification</a:t>
            </a:r>
            <a:endParaRPr sz="1500">
              <a:solidFill>
                <a:srgbClr val="000000"/>
              </a:solidFill>
              <a:latin typeface="Courier New"/>
              <a:ea typeface="Courier New"/>
              <a:cs typeface="Courier New"/>
              <a:sym typeface="Courier New"/>
            </a:endParaRPr>
          </a:p>
          <a:p>
            <a:pPr marL="0" lvl="0" indent="0" algn="l" rtl="0">
              <a:spcBef>
                <a:spcPts val="0"/>
              </a:spcBef>
              <a:spcAft>
                <a:spcPts val="0"/>
              </a:spcAft>
              <a:buNone/>
            </a:pPr>
            <a:endParaRPr sz="2000" b="1"/>
          </a:p>
        </p:txBody>
      </p:sp>
      <p:pic>
        <p:nvPicPr>
          <p:cNvPr id="130" name="Google Shape;130;p28"/>
          <p:cNvPicPr preferRelativeResize="0"/>
          <p:nvPr/>
        </p:nvPicPr>
        <p:blipFill>
          <a:blip r:embed="rId3">
            <a:alphaModFix/>
          </a:blip>
          <a:stretch>
            <a:fillRect/>
          </a:stretch>
        </p:blipFill>
        <p:spPr>
          <a:xfrm>
            <a:off x="167200" y="1385570"/>
            <a:ext cx="3244800" cy="3496881"/>
          </a:xfrm>
          <a:prstGeom prst="rect">
            <a:avLst/>
          </a:prstGeom>
          <a:noFill/>
          <a:ln>
            <a:noFill/>
          </a:ln>
        </p:spPr>
      </p:pic>
      <p:pic>
        <p:nvPicPr>
          <p:cNvPr id="131" name="Google Shape;131;p28"/>
          <p:cNvPicPr preferRelativeResize="0"/>
          <p:nvPr/>
        </p:nvPicPr>
        <p:blipFill rotWithShape="1">
          <a:blip r:embed="rId4">
            <a:alphaModFix/>
          </a:blip>
          <a:srcRect b="3735"/>
          <a:stretch/>
        </p:blipFill>
        <p:spPr>
          <a:xfrm>
            <a:off x="4439450" y="3426650"/>
            <a:ext cx="4128876" cy="1556650"/>
          </a:xfrm>
          <a:prstGeom prst="rect">
            <a:avLst/>
          </a:prstGeom>
          <a:noFill/>
          <a:ln>
            <a:noFill/>
          </a:ln>
        </p:spPr>
      </p:pic>
      <p:pic>
        <p:nvPicPr>
          <p:cNvPr id="132" name="Google Shape;132;p28"/>
          <p:cNvPicPr preferRelativeResize="0"/>
          <p:nvPr/>
        </p:nvPicPr>
        <p:blipFill rotWithShape="1">
          <a:blip r:embed="rId5">
            <a:alphaModFix/>
          </a:blip>
          <a:srcRect l="1689" t="9467" r="51647" b="6899"/>
          <a:stretch/>
        </p:blipFill>
        <p:spPr>
          <a:xfrm>
            <a:off x="6133900" y="225925"/>
            <a:ext cx="2855776" cy="2879199"/>
          </a:xfrm>
          <a:prstGeom prst="rect">
            <a:avLst/>
          </a:prstGeom>
          <a:noFill/>
          <a:ln>
            <a:noFill/>
          </a:ln>
        </p:spPr>
      </p:pic>
      <p:sp>
        <p:nvSpPr>
          <p:cNvPr id="133" name="Google Shape;133;p28"/>
          <p:cNvSpPr txBox="1"/>
          <p:nvPr/>
        </p:nvSpPr>
        <p:spPr>
          <a:xfrm>
            <a:off x="3470650" y="1471850"/>
            <a:ext cx="2604600" cy="1954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150">
              <a:latin typeface="Courier New"/>
              <a:ea typeface="Courier New"/>
              <a:cs typeface="Courier New"/>
              <a:sym typeface="Courier New"/>
            </a:endParaRPr>
          </a:p>
          <a:p>
            <a:pPr marL="0" lvl="0" indent="0" algn="ctr" rtl="0">
              <a:spcBef>
                <a:spcPts val="0"/>
              </a:spcBef>
              <a:spcAft>
                <a:spcPts val="0"/>
              </a:spcAft>
              <a:buNone/>
            </a:pPr>
            <a:r>
              <a:rPr lang="en" sz="1150" b="1">
                <a:latin typeface="Courier New"/>
                <a:ea typeface="Courier New"/>
                <a:cs typeface="Courier New"/>
                <a:sym typeface="Courier New"/>
              </a:rPr>
              <a:t>WIMP Annihilation</a:t>
            </a:r>
            <a:r>
              <a:rPr lang="en" sz="1150">
                <a:latin typeface="Courier New"/>
                <a:ea typeface="Courier New"/>
                <a:cs typeface="Courier New"/>
                <a:sym typeface="Courier New"/>
              </a:rPr>
              <a:t> ~= </a:t>
            </a:r>
            <a:r>
              <a:rPr lang="en" sz="1150" b="1">
                <a:latin typeface="Courier New"/>
                <a:ea typeface="Courier New"/>
                <a:cs typeface="Courier New"/>
                <a:sym typeface="Courier New"/>
              </a:rPr>
              <a:t>High-latitude, non-variable gamma-ray pulsar</a:t>
            </a:r>
            <a:r>
              <a:rPr lang="en" sz="1150">
                <a:latin typeface="Courier New"/>
                <a:ea typeface="Courier New"/>
                <a:cs typeface="Courier New"/>
                <a:sym typeface="Courier New"/>
              </a:rPr>
              <a:t> candidates without detected gamma-ray events</a:t>
            </a:r>
            <a:endParaRPr sz="1150">
              <a:latin typeface="Courier New"/>
              <a:ea typeface="Courier New"/>
              <a:cs typeface="Courier New"/>
              <a:sym typeface="Courier New"/>
            </a:endParaRPr>
          </a:p>
          <a:p>
            <a:pPr marL="0" lvl="0" indent="0" algn="ctr" rtl="0">
              <a:spcBef>
                <a:spcPts val="0"/>
              </a:spcBef>
              <a:spcAft>
                <a:spcPts val="0"/>
              </a:spcAft>
              <a:buNone/>
            </a:pPr>
            <a:endParaRPr sz="1150">
              <a:latin typeface="Courier New"/>
              <a:ea typeface="Courier New"/>
              <a:cs typeface="Courier New"/>
              <a:sym typeface="Courier New"/>
            </a:endParaRPr>
          </a:p>
          <a:p>
            <a:pPr marL="0" lvl="0" indent="0" algn="ctr" rtl="0">
              <a:spcBef>
                <a:spcPts val="0"/>
              </a:spcBef>
              <a:spcAft>
                <a:spcPts val="0"/>
              </a:spcAft>
              <a:buNone/>
            </a:pPr>
            <a:r>
              <a:rPr lang="en" sz="1150">
                <a:latin typeface="Courier New"/>
                <a:ea typeface="Courier New"/>
                <a:cs typeface="Courier New"/>
                <a:sym typeface="Courier New"/>
              </a:rPr>
              <a:t>Subhalo set fall within the </a:t>
            </a:r>
            <a:r>
              <a:rPr lang="en" sz="1150" b="1">
                <a:latin typeface="Courier New"/>
                <a:ea typeface="Courier New"/>
                <a:cs typeface="Courier New"/>
                <a:sym typeface="Courier New"/>
              </a:rPr>
              <a:t>20–70 GeV range, consistent with DM Annihilation Range</a:t>
            </a:r>
            <a:endParaRPr sz="1150" b="1">
              <a:latin typeface="Courier New"/>
              <a:ea typeface="Courier New"/>
              <a:cs typeface="Courier New"/>
              <a:sym typeface="Courier New"/>
            </a:endParaRPr>
          </a:p>
        </p:txBody>
      </p:sp>
      <p:sp>
        <p:nvSpPr>
          <p:cNvPr id="134" name="Google Shape;134;p28"/>
          <p:cNvSpPr txBox="1"/>
          <p:nvPr/>
        </p:nvSpPr>
        <p:spPr>
          <a:xfrm>
            <a:off x="3509200" y="225925"/>
            <a:ext cx="2527500" cy="142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50">
                <a:latin typeface="Courier New"/>
                <a:ea typeface="Courier New"/>
                <a:cs typeface="Courier New"/>
                <a:sym typeface="Courier New"/>
              </a:rPr>
              <a:t>Fermi-LAT has recognized that WIMPs in the nearest subhalos could produce </a:t>
            </a:r>
            <a:r>
              <a:rPr lang="en" sz="1150" b="1">
                <a:latin typeface="Courier New"/>
                <a:ea typeface="Courier New"/>
                <a:cs typeface="Courier New"/>
                <a:sym typeface="Courier New"/>
              </a:rPr>
              <a:t>annihilation spectra nearly indistinguishable from that of gamma-ray pulsars.</a:t>
            </a:r>
            <a:endParaRPr sz="115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9"/>
          <p:cNvSpPr txBox="1">
            <a:spLocks noGrp="1"/>
          </p:cNvSpPr>
          <p:nvPr>
            <p:ph type="title"/>
          </p:nvPr>
        </p:nvSpPr>
        <p:spPr>
          <a:xfrm>
            <a:off x="305700" y="482525"/>
            <a:ext cx="4045200" cy="150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Why Machine Learning</a:t>
            </a:r>
            <a:endParaRPr/>
          </a:p>
        </p:txBody>
      </p:sp>
      <p:sp>
        <p:nvSpPr>
          <p:cNvPr id="140" name="Google Shape;140;p29"/>
          <p:cNvSpPr txBox="1">
            <a:spLocks noGrp="1"/>
          </p:cNvSpPr>
          <p:nvPr>
            <p:ph type="body" idx="2"/>
          </p:nvPr>
        </p:nvSpPr>
        <p:spPr>
          <a:xfrm>
            <a:off x="4721575" y="553400"/>
            <a:ext cx="41655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457200" lvl="0" indent="-342900" algn="l" rtl="0">
              <a:spcBef>
                <a:spcPts val="1600"/>
              </a:spcBef>
              <a:spcAft>
                <a:spcPts val="0"/>
              </a:spcAft>
              <a:buSzPts val="1800"/>
              <a:buChar char="●"/>
            </a:pPr>
            <a:r>
              <a:rPr lang="en" i="1"/>
              <a:t>Learning </a:t>
            </a:r>
            <a:r>
              <a:rPr lang="en"/>
              <a:t>complex relationships between astrophysical systems</a:t>
            </a:r>
            <a:endParaRPr/>
          </a:p>
          <a:p>
            <a:pPr marL="457200" lvl="0" indent="-342900" algn="l" rtl="0">
              <a:spcBef>
                <a:spcPts val="1600"/>
              </a:spcBef>
              <a:spcAft>
                <a:spcPts val="0"/>
              </a:spcAft>
              <a:buSzPts val="1800"/>
              <a:buChar char="●"/>
            </a:pPr>
            <a:r>
              <a:rPr lang="en"/>
              <a:t>Cut across Imbalanced Data (available/detectable) to override Bias and predict accurate relationship</a:t>
            </a:r>
            <a:endParaRPr/>
          </a:p>
          <a:p>
            <a:pPr marL="457200" lvl="0" indent="-342900" algn="l" rtl="0">
              <a:spcBef>
                <a:spcPts val="1600"/>
              </a:spcBef>
              <a:spcAft>
                <a:spcPts val="1600"/>
              </a:spcAft>
              <a:buSzPts val="1800"/>
              <a:buChar char="●"/>
            </a:pPr>
            <a:r>
              <a:rPr lang="en"/>
              <a:t>SVC (Bayesian Validation) and ANN (layer-learning) reveal intricate patterns that are otherwise </a:t>
            </a:r>
            <a:r>
              <a:rPr lang="en" i="1"/>
              <a:t>hidden</a:t>
            </a:r>
            <a:r>
              <a:rPr lang="en"/>
              <a:t>; crucial for Primordial astrophysical systems where not much is accessible – prediction is basis for investigation</a:t>
            </a:r>
            <a:endParaRPr/>
          </a:p>
        </p:txBody>
      </p:sp>
      <p:pic>
        <p:nvPicPr>
          <p:cNvPr id="141" name="Google Shape;141;p29"/>
          <p:cNvPicPr preferRelativeResize="0"/>
          <p:nvPr/>
        </p:nvPicPr>
        <p:blipFill>
          <a:blip r:embed="rId3">
            <a:alphaModFix/>
          </a:blip>
          <a:stretch>
            <a:fillRect/>
          </a:stretch>
        </p:blipFill>
        <p:spPr>
          <a:xfrm>
            <a:off x="489975" y="2132775"/>
            <a:ext cx="3676650" cy="2647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0"/>
          <p:cNvSpPr txBox="1">
            <a:spLocks noGrp="1"/>
          </p:cNvSpPr>
          <p:nvPr>
            <p:ph type="title" idx="4294967295"/>
          </p:nvPr>
        </p:nvSpPr>
        <p:spPr>
          <a:xfrm>
            <a:off x="0" y="130175"/>
            <a:ext cx="8769350" cy="11795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Eureka! </a:t>
            </a:r>
            <a:endParaRPr sz="2400"/>
          </a:p>
          <a:p>
            <a:pPr marL="0" lvl="0" indent="0" algn="r" rtl="0">
              <a:spcBef>
                <a:spcPts val="0"/>
              </a:spcBef>
              <a:spcAft>
                <a:spcPts val="0"/>
              </a:spcAft>
              <a:buNone/>
            </a:pPr>
            <a:r>
              <a:rPr lang="en" sz="3400" b="1"/>
              <a:t>Outcome</a:t>
            </a:r>
            <a:r>
              <a:rPr lang="en" sz="3600"/>
              <a:t>    </a:t>
            </a:r>
            <a:r>
              <a:rPr lang="en" sz="1300" b="1"/>
              <a:t>Right Ascensions and Declinations for the 30 DM Candidates project their location in the gamma-sky</a:t>
            </a:r>
            <a:endParaRPr sz="1300" b="1"/>
          </a:p>
        </p:txBody>
      </p:sp>
      <p:pic>
        <p:nvPicPr>
          <p:cNvPr id="147" name="Google Shape;147;p30"/>
          <p:cNvPicPr preferRelativeResize="0"/>
          <p:nvPr/>
        </p:nvPicPr>
        <p:blipFill rotWithShape="1">
          <a:blip r:embed="rId3">
            <a:alphaModFix/>
          </a:blip>
          <a:srcRect l="4102" r="4111"/>
          <a:stretch/>
        </p:blipFill>
        <p:spPr>
          <a:xfrm>
            <a:off x="3087078" y="1309688"/>
            <a:ext cx="5752124" cy="3386400"/>
          </a:xfrm>
          <a:prstGeom prst="rect">
            <a:avLst/>
          </a:prstGeom>
          <a:noFill/>
          <a:ln>
            <a:noFill/>
          </a:ln>
        </p:spPr>
      </p:pic>
      <p:sp>
        <p:nvSpPr>
          <p:cNvPr id="148" name="Google Shape;148;p30"/>
          <p:cNvSpPr txBox="1"/>
          <p:nvPr/>
        </p:nvSpPr>
        <p:spPr>
          <a:xfrm>
            <a:off x="140875" y="1550800"/>
            <a:ext cx="27057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Courier New"/>
                <a:ea typeface="Courier New"/>
                <a:cs typeface="Courier New"/>
                <a:sym typeface="Courier New"/>
              </a:rPr>
              <a:t>-&gt; </a:t>
            </a:r>
            <a:r>
              <a:rPr lang="en" sz="1600" b="1">
                <a:latin typeface="Courier New"/>
                <a:ea typeface="Courier New"/>
                <a:cs typeface="Courier New"/>
                <a:sym typeface="Courier New"/>
              </a:rPr>
              <a:t>5788 </a:t>
            </a:r>
            <a:r>
              <a:rPr lang="en" sz="1600">
                <a:latin typeface="Courier New"/>
                <a:ea typeface="Courier New"/>
                <a:cs typeface="Courier New"/>
                <a:sym typeface="Courier New"/>
              </a:rPr>
              <a:t>Sources </a:t>
            </a:r>
            <a:endParaRPr sz="1600">
              <a:latin typeface="Courier New"/>
              <a:ea typeface="Courier New"/>
              <a:cs typeface="Courier New"/>
              <a:sym typeface="Courier New"/>
            </a:endParaRPr>
          </a:p>
          <a:p>
            <a:pPr marL="0" lvl="0" indent="0" algn="l" rtl="0">
              <a:spcBef>
                <a:spcPts val="0"/>
              </a:spcBef>
              <a:spcAft>
                <a:spcPts val="0"/>
              </a:spcAft>
              <a:buNone/>
            </a:pPr>
            <a:endParaRPr sz="1600">
              <a:latin typeface="Courier New"/>
              <a:ea typeface="Courier New"/>
              <a:cs typeface="Courier New"/>
              <a:sym typeface="Courier New"/>
            </a:endParaRPr>
          </a:p>
          <a:p>
            <a:pPr marL="0" lvl="0" indent="0" algn="l" rtl="0">
              <a:spcBef>
                <a:spcPts val="0"/>
              </a:spcBef>
              <a:spcAft>
                <a:spcPts val="0"/>
              </a:spcAft>
              <a:buNone/>
            </a:pPr>
            <a:r>
              <a:rPr lang="en" sz="1600">
                <a:latin typeface="Courier New"/>
                <a:ea typeface="Courier New"/>
                <a:cs typeface="Courier New"/>
                <a:sym typeface="Courier New"/>
              </a:rPr>
              <a:t>-&gt; </a:t>
            </a:r>
            <a:r>
              <a:rPr lang="en" sz="1600" b="1">
                <a:latin typeface="Courier New"/>
                <a:ea typeface="Courier New"/>
                <a:cs typeface="Courier New"/>
                <a:sym typeface="Courier New"/>
              </a:rPr>
              <a:t>1667 </a:t>
            </a:r>
            <a:r>
              <a:rPr lang="en" sz="1600">
                <a:latin typeface="Courier New"/>
                <a:ea typeface="Courier New"/>
                <a:cs typeface="Courier New"/>
                <a:sym typeface="Courier New"/>
              </a:rPr>
              <a:t>Unassociated</a:t>
            </a:r>
            <a:endParaRPr sz="1600">
              <a:latin typeface="Courier New"/>
              <a:ea typeface="Courier New"/>
              <a:cs typeface="Courier New"/>
              <a:sym typeface="Courier New"/>
            </a:endParaRPr>
          </a:p>
          <a:p>
            <a:pPr marL="0" lvl="0" indent="0" algn="l" rtl="0">
              <a:spcBef>
                <a:spcPts val="0"/>
              </a:spcBef>
              <a:spcAft>
                <a:spcPts val="0"/>
              </a:spcAft>
              <a:buNone/>
            </a:pPr>
            <a:endParaRPr sz="1600">
              <a:latin typeface="Courier New"/>
              <a:ea typeface="Courier New"/>
              <a:cs typeface="Courier New"/>
              <a:sym typeface="Courier New"/>
            </a:endParaRPr>
          </a:p>
          <a:p>
            <a:pPr marL="0" lvl="0" indent="0" algn="l" rtl="0">
              <a:spcBef>
                <a:spcPts val="0"/>
              </a:spcBef>
              <a:spcAft>
                <a:spcPts val="0"/>
              </a:spcAft>
              <a:buNone/>
            </a:pPr>
            <a:r>
              <a:rPr lang="en" sz="1600">
                <a:latin typeface="Courier New"/>
                <a:ea typeface="Courier New"/>
                <a:cs typeface="Courier New"/>
                <a:sym typeface="Courier New"/>
              </a:rPr>
              <a:t>-&gt; </a:t>
            </a:r>
            <a:r>
              <a:rPr lang="en" sz="1600" b="1">
                <a:latin typeface="Courier New"/>
                <a:ea typeface="Courier New"/>
                <a:cs typeface="Courier New"/>
                <a:sym typeface="Courier New"/>
              </a:rPr>
              <a:t>835</a:t>
            </a:r>
            <a:r>
              <a:rPr lang="en" sz="1600">
                <a:latin typeface="Courier New"/>
                <a:ea typeface="Courier New"/>
                <a:cs typeface="Courier New"/>
                <a:sym typeface="Courier New"/>
              </a:rPr>
              <a:t> above 10 degrees of Galactic Plane </a:t>
            </a:r>
            <a:endParaRPr sz="1600">
              <a:latin typeface="Courier New"/>
              <a:ea typeface="Courier New"/>
              <a:cs typeface="Courier New"/>
              <a:sym typeface="Courier New"/>
            </a:endParaRPr>
          </a:p>
          <a:p>
            <a:pPr marL="0" lvl="0" indent="0" algn="l" rtl="0">
              <a:spcBef>
                <a:spcPts val="0"/>
              </a:spcBef>
              <a:spcAft>
                <a:spcPts val="0"/>
              </a:spcAft>
              <a:buNone/>
            </a:pPr>
            <a:endParaRPr sz="1600">
              <a:latin typeface="Courier New"/>
              <a:ea typeface="Courier New"/>
              <a:cs typeface="Courier New"/>
              <a:sym typeface="Courier New"/>
            </a:endParaRPr>
          </a:p>
          <a:p>
            <a:pPr marL="0" lvl="0" indent="0" algn="l" rtl="0">
              <a:spcBef>
                <a:spcPts val="0"/>
              </a:spcBef>
              <a:spcAft>
                <a:spcPts val="0"/>
              </a:spcAft>
              <a:buNone/>
            </a:pPr>
            <a:r>
              <a:rPr lang="en" sz="1600">
                <a:latin typeface="Courier New"/>
                <a:ea typeface="Courier New"/>
                <a:cs typeface="Courier New"/>
                <a:sym typeface="Courier New"/>
              </a:rPr>
              <a:t>-&gt; </a:t>
            </a:r>
            <a:r>
              <a:rPr lang="en" sz="1600" b="1">
                <a:latin typeface="Courier New"/>
                <a:ea typeface="Courier New"/>
                <a:cs typeface="Courier New"/>
                <a:sym typeface="Courier New"/>
              </a:rPr>
              <a:t>30</a:t>
            </a:r>
            <a:r>
              <a:rPr lang="en" sz="1600">
                <a:latin typeface="Courier New"/>
                <a:ea typeface="Courier New"/>
                <a:cs typeface="Courier New"/>
                <a:sym typeface="Courier New"/>
              </a:rPr>
              <a:t> </a:t>
            </a:r>
            <a:endParaRPr sz="1600">
              <a:latin typeface="Courier New"/>
              <a:ea typeface="Courier New"/>
              <a:cs typeface="Courier New"/>
              <a:sym typeface="Courier New"/>
            </a:endParaRPr>
          </a:p>
          <a:p>
            <a:pPr marL="0" lvl="0" indent="0" algn="l" rtl="0">
              <a:spcBef>
                <a:spcPts val="0"/>
              </a:spcBef>
              <a:spcAft>
                <a:spcPts val="0"/>
              </a:spcAft>
              <a:buNone/>
            </a:pPr>
            <a:r>
              <a:rPr lang="en" sz="1600">
                <a:latin typeface="Courier New"/>
                <a:ea typeface="Courier New"/>
                <a:cs typeface="Courier New"/>
                <a:sym typeface="Courier New"/>
              </a:rPr>
              <a:t>potential Dark Matter Candidates in the Milky Way Subhalo </a:t>
            </a:r>
            <a:endParaRPr sz="1600">
              <a:latin typeface="Courier New"/>
              <a:ea typeface="Courier New"/>
              <a:cs typeface="Courier New"/>
              <a:sym typeface="Courier Ne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959F59E-86AC-4677-BFB0-9CD55AB1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97ED08E-7CE7-4539-8E16-6A356378B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5317"/>
            <a:ext cx="5493394" cy="442341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paper with black text&#10;&#10;Description automatically generated">
            <a:extLst>
              <a:ext uri="{FF2B5EF4-FFF2-40B4-BE49-F238E27FC236}">
                <a16:creationId xmlns:a16="http://schemas.microsoft.com/office/drawing/2014/main" id="{FA67BF85-45D1-6AEA-436D-E97DA0C30C52}"/>
              </a:ext>
            </a:extLst>
          </p:cNvPr>
          <p:cNvPicPr>
            <a:picLocks noChangeAspect="1"/>
          </p:cNvPicPr>
          <p:nvPr/>
        </p:nvPicPr>
        <p:blipFill>
          <a:blip r:embed="rId2"/>
          <a:stretch>
            <a:fillRect/>
          </a:stretch>
        </p:blipFill>
        <p:spPr>
          <a:xfrm>
            <a:off x="398422" y="808595"/>
            <a:ext cx="5412067" cy="3179588"/>
          </a:xfrm>
          <a:prstGeom prst="rect">
            <a:avLst/>
          </a:prstGeom>
        </p:spPr>
      </p:pic>
      <p:sp>
        <p:nvSpPr>
          <p:cNvPr id="51" name="Rectangle 50">
            <a:extLst>
              <a:ext uri="{FF2B5EF4-FFF2-40B4-BE49-F238E27FC236}">
                <a16:creationId xmlns:a16="http://schemas.microsoft.com/office/drawing/2014/main" id="{39F96DC1-4B54-4B36-B945-425E4C04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6752" y="365317"/>
            <a:ext cx="2809487" cy="13921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4F450A1-0760-4C39-82E4-515AA4FC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6752" y="1883729"/>
            <a:ext cx="2809487" cy="13921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math equations and formulas on a white background&#10;&#10;Description automatically generated">
            <a:extLst>
              <a:ext uri="{FF2B5EF4-FFF2-40B4-BE49-F238E27FC236}">
                <a16:creationId xmlns:a16="http://schemas.microsoft.com/office/drawing/2014/main" id="{960914C6-DDC6-293E-F2D4-FADF4A1B0BEB}"/>
              </a:ext>
            </a:extLst>
          </p:cNvPr>
          <p:cNvPicPr>
            <a:picLocks noChangeAspect="1"/>
          </p:cNvPicPr>
          <p:nvPr/>
        </p:nvPicPr>
        <p:blipFill>
          <a:blip r:embed="rId3"/>
          <a:stretch>
            <a:fillRect/>
          </a:stretch>
        </p:blipFill>
        <p:spPr>
          <a:xfrm>
            <a:off x="5952592" y="1878141"/>
            <a:ext cx="2826748" cy="1392174"/>
          </a:xfrm>
          <a:prstGeom prst="rect">
            <a:avLst/>
          </a:prstGeom>
        </p:spPr>
      </p:pic>
      <p:sp>
        <p:nvSpPr>
          <p:cNvPr id="55" name="Rectangle 54">
            <a:extLst>
              <a:ext uri="{FF2B5EF4-FFF2-40B4-BE49-F238E27FC236}">
                <a16:creationId xmlns:a16="http://schemas.microsoft.com/office/drawing/2014/main" id="{0185CD32-2E94-4663-81AE-CC54E44AC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6752" y="3396553"/>
            <a:ext cx="2809487" cy="13921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white background with black text&#10;&#10;Description automatically generated">
            <a:extLst>
              <a:ext uri="{FF2B5EF4-FFF2-40B4-BE49-F238E27FC236}">
                <a16:creationId xmlns:a16="http://schemas.microsoft.com/office/drawing/2014/main" id="{E9D84C67-8306-D62E-F333-9B1243A5D67C}"/>
              </a:ext>
            </a:extLst>
          </p:cNvPr>
          <p:cNvPicPr>
            <a:picLocks noChangeAspect="1"/>
          </p:cNvPicPr>
          <p:nvPr/>
        </p:nvPicPr>
        <p:blipFill>
          <a:blip r:embed="rId4"/>
          <a:stretch>
            <a:fillRect/>
          </a:stretch>
        </p:blipFill>
        <p:spPr>
          <a:xfrm>
            <a:off x="6098640" y="3638606"/>
            <a:ext cx="2565709" cy="699155"/>
          </a:xfrm>
          <a:prstGeom prst="rect">
            <a:avLst/>
          </a:prstGeom>
        </p:spPr>
      </p:pic>
      <p:pic>
        <p:nvPicPr>
          <p:cNvPr id="7" name="Picture 6" descr="A white background with black text&#10;&#10;Description automatically generated">
            <a:extLst>
              <a:ext uri="{FF2B5EF4-FFF2-40B4-BE49-F238E27FC236}">
                <a16:creationId xmlns:a16="http://schemas.microsoft.com/office/drawing/2014/main" id="{D6CB6F57-4722-6AE6-C101-6F8E46FF9032}"/>
              </a:ext>
            </a:extLst>
          </p:cNvPr>
          <p:cNvPicPr>
            <a:picLocks noChangeAspect="1"/>
          </p:cNvPicPr>
          <p:nvPr/>
        </p:nvPicPr>
        <p:blipFill>
          <a:blip r:embed="rId5"/>
          <a:stretch>
            <a:fillRect/>
          </a:stretch>
        </p:blipFill>
        <p:spPr>
          <a:xfrm>
            <a:off x="5965137" y="697707"/>
            <a:ext cx="2809487" cy="611063"/>
          </a:xfrm>
          <a:prstGeom prst="rect">
            <a:avLst/>
          </a:prstGeom>
        </p:spPr>
      </p:pic>
    </p:spTree>
    <p:extLst>
      <p:ext uri="{BB962C8B-B14F-4D97-AF65-F5344CB8AC3E}">
        <p14:creationId xmlns:p14="http://schemas.microsoft.com/office/powerpoint/2010/main" val="83151257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522</Words>
  <Application>Microsoft Office PowerPoint</Application>
  <PresentationFormat>On-screen Show (16:9)</PresentationFormat>
  <Paragraphs>63</Paragraphs>
  <Slides>14</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Courier New</vt:lpstr>
      <vt:lpstr>Arial</vt:lpstr>
      <vt:lpstr>Century Gothic</vt:lpstr>
      <vt:lpstr>Wingdings 3</vt:lpstr>
      <vt:lpstr>Times New Roman</vt:lpstr>
      <vt:lpstr>Simple Light</vt:lpstr>
      <vt:lpstr>Ion</vt:lpstr>
      <vt:lpstr>Dark Matter Subhalo Interpretations Using Machine Learning:  The Fourth Fermi-LAT Catalog </vt:lpstr>
      <vt:lpstr>PowerPoint Presentation</vt:lpstr>
      <vt:lpstr>PowerPoint Presentation</vt:lpstr>
      <vt:lpstr>Why Dark Matter     </vt:lpstr>
      <vt:lpstr>Motivation      Challenge</vt:lpstr>
      <vt:lpstr>Hypothesis  Spectral Qualification </vt:lpstr>
      <vt:lpstr>Why Machine Learning</vt:lpstr>
      <vt:lpstr>Eureka!  Outcome    Right Ascensions and Declinations for the 30 DM Candidates project their location in the gamma-sky</vt:lpstr>
      <vt:lpstr>PowerPoint Presentation</vt:lpstr>
      <vt:lpstr> Present work:  Using the Gravitational Wave Transient Catalog (GWTC) by LIGO-VIRGO-GWOSC, ascertain by comparing ML models and simulations whether Dark Matter could entirely comprise of PBHs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 Matter Subhalo Interpretations Using Machine Learning:  The Fourth Fermi-LAT Catalog</dc:title>
  <dc:creator>Amrutaa Vibho</dc:creator>
  <cp:lastModifiedBy>Amrutaa Vibho</cp:lastModifiedBy>
  <cp:revision>2</cp:revision>
  <dcterms:modified xsi:type="dcterms:W3CDTF">2024-06-03T18:16:46Z</dcterms:modified>
</cp:coreProperties>
</file>